
<file path=[Content_Types].xml><?xml version="1.0" encoding="utf-8"?>
<Types xmlns="http://schemas.openxmlformats.org/package/2006/content-types">
  <Override PartName="/ppt/slides/slide12.xml" ContentType="application/vnd.openxmlformats-officedocument.presentationml.slide+xml"/>
  <Override PartName="/ppt/slides/slide46.xml" ContentType="application/vnd.openxmlformats-officedocument.presentationml.slide+xml"/>
  <Override PartName="/ppt/slideLayouts/slideLayout8.xml" ContentType="application/vnd.openxmlformats-officedocument.presentationml.slideLayout+xml"/>
  <Override PartName="/ppt/slides/slide22.xml" ContentType="application/vnd.openxmlformats-officedocument.presentationml.slide+xml"/>
  <Override PartName="/ppt/slides/slide28.xml" ContentType="application/vnd.openxmlformats-officedocument.presentationml.slid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slides/slide45.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50.xml" ContentType="application/vnd.openxmlformats-officedocument.presentationml.slide+xml"/>
  <Override PartName="/ppt/slides/slide23.xml" ContentType="application/vnd.openxmlformats-officedocument.presentationml.slide+xml"/>
  <Override PartName="/ppt/slides/slide54.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tableStyles.xml" ContentType="application/vnd.openxmlformats-officedocument.presentationml.tableStyles+xml"/>
  <Override PartName="/ppt/slides/slide25.xml" ContentType="application/vnd.openxmlformats-officedocument.presentationml.slide+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slides/slide4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s/slide49.xml" ContentType="application/vnd.openxmlformats-officedocument.presentationml.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43.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53.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312" r:id="rId2"/>
    <p:sldId id="313" r:id="rId3"/>
    <p:sldId id="256" r:id="rId4"/>
    <p:sldId id="257" r:id="rId5"/>
    <p:sldId id="258" r:id="rId6"/>
    <p:sldId id="259" r:id="rId7"/>
    <p:sldId id="261" r:id="rId8"/>
    <p:sldId id="260" r:id="rId9"/>
    <p:sldId id="262" r:id="rId10"/>
    <p:sldId id="263" r:id="rId11"/>
    <p:sldId id="290" r:id="rId12"/>
    <p:sldId id="264" r:id="rId13"/>
    <p:sldId id="265" r:id="rId14"/>
    <p:sldId id="266" r:id="rId15"/>
    <p:sldId id="315"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310" r:id="rId31"/>
    <p:sldId id="292" r:id="rId32"/>
    <p:sldId id="311" r:id="rId33"/>
    <p:sldId id="281" r:id="rId34"/>
    <p:sldId id="282" r:id="rId35"/>
    <p:sldId id="283" r:id="rId36"/>
    <p:sldId id="284" r:id="rId37"/>
    <p:sldId id="285" r:id="rId38"/>
    <p:sldId id="291" r:id="rId39"/>
    <p:sldId id="293" r:id="rId40"/>
    <p:sldId id="294" r:id="rId41"/>
    <p:sldId id="295" r:id="rId42"/>
    <p:sldId id="296"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4" r:id="rId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8" d="100"/>
          <a:sy n="98" d="100"/>
        </p:scale>
        <p:origin x="-640"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60" Type="http://schemas.openxmlformats.org/officeDocument/2006/relationships/theme" Target="theme/theme1.xml"/><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presProps" Target="presProps.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printerSettings" Target="printerSettings/printerSettings1.bin"/><Relationship Id="rId59" Type="http://schemas.openxmlformats.org/officeDocument/2006/relationships/viewProps" Target="viewProps.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54" Type="http://schemas.openxmlformats.org/officeDocument/2006/relationships/slide" Target="slides/slide53.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tableStyles" Target="tableStyles.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94E877F-A79B-8046-8A20-F643F6B77CBA}"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4E877F-A79B-8046-8A20-F643F6B77CBA}"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4E877F-A79B-8046-8A20-F643F6B77CBA}"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4E877F-A79B-8046-8A20-F643F6B77CBA}"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94E877F-A79B-8046-8A20-F643F6B77CBA}"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94E877F-A79B-8046-8A20-F643F6B77CBA}"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94E877F-A79B-8046-8A20-F643F6B77CBA}" type="datetimeFigureOut">
              <a:rPr lang="en-US" smtClean="0"/>
              <a:pPr/>
              <a:t>2/14/12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94E877F-A79B-8046-8A20-F643F6B77CBA}" type="datetimeFigureOut">
              <a:rPr lang="en-US" smtClean="0"/>
              <a:pPr/>
              <a:t>2/14/12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4E877F-A79B-8046-8A20-F643F6B77CBA}" type="datetimeFigureOut">
              <a:rPr lang="en-US" smtClean="0"/>
              <a:pPr/>
              <a:t>2/14/12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4E877F-A79B-8046-8A20-F643F6B77CBA}"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4E877F-A79B-8046-8A20-F643F6B77CBA}"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B6288B-A124-8249-B575-A36A08696E1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4E877F-A79B-8046-8A20-F643F6B77CBA}" type="datetimeFigureOut">
              <a:rPr lang="en-US" smtClean="0"/>
              <a:pPr/>
              <a:t>2/14/12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B6288B-A124-8249-B575-A36A08696E11}"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3"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3" Type="http://schemas.openxmlformats.org/officeDocument/2006/relationships/image" Target="../media/image3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Los </a:t>
            </a:r>
            <a:r>
              <a:rPr lang="en-US" dirty="0" err="1" smtClean="0"/>
              <a:t>estaciones</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272129" y="1600200"/>
            <a:ext cx="4653645" cy="429567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7"/>
            <a:ext cx="8229600" cy="6292933"/>
          </a:xfrm>
        </p:spPr>
        <p:txBody>
          <a:bodyPr>
            <a:normAutofit/>
          </a:bodyPr>
          <a:lstStyle/>
          <a:p>
            <a:r>
              <a:rPr lang="en-US" sz="2800" dirty="0" err="1" smtClean="0"/>
              <a:t>Esquiar</a:t>
            </a:r>
            <a:r>
              <a:rPr lang="en-US" sz="2800" dirty="0" smtClean="0"/>
              <a:t> </a:t>
            </a:r>
            <a:r>
              <a:rPr lang="en-US" sz="2800" dirty="0" err="1" smtClean="0"/>
              <a:t>es</a:t>
            </a:r>
            <a:r>
              <a:rPr lang="en-US" sz="2800" dirty="0" smtClean="0"/>
              <a:t> mi </a:t>
            </a:r>
            <a:r>
              <a:rPr lang="en-US" sz="2800" dirty="0" err="1" smtClean="0"/>
              <a:t>deporte</a:t>
            </a:r>
            <a:r>
              <a:rPr lang="en-US" sz="2800" dirty="0" smtClean="0"/>
              <a:t> </a:t>
            </a:r>
            <a:r>
              <a:rPr lang="en-US" sz="2800" dirty="0" err="1" smtClean="0"/>
              <a:t>favorito</a:t>
            </a:r>
            <a:r>
              <a:rPr lang="en-US" sz="2800" dirty="0" smtClean="0"/>
              <a:t>. En el </a:t>
            </a:r>
            <a:r>
              <a:rPr lang="en-US" sz="2800" dirty="0" err="1" smtClean="0"/>
              <a:t>invierno</a:t>
            </a:r>
            <a:r>
              <a:rPr lang="en-US" sz="2800" dirty="0" smtClean="0"/>
              <a:t> </a:t>
            </a:r>
            <a:r>
              <a:rPr lang="en-US" sz="2800" dirty="0" err="1" smtClean="0"/>
              <a:t>simpre</a:t>
            </a:r>
            <a:r>
              <a:rPr lang="en-US" sz="2800" dirty="0" smtClean="0"/>
              <a:t> </a:t>
            </a:r>
            <a:r>
              <a:rPr lang="en-US" sz="2800" dirty="0" err="1" smtClean="0"/>
              <a:t>puedo</a:t>
            </a:r>
            <a:r>
              <a:rPr lang="en-US" sz="2800" dirty="0" smtClean="0"/>
              <a:t> </a:t>
            </a:r>
            <a:r>
              <a:rPr lang="en-US" sz="2800" dirty="0" err="1" smtClean="0"/>
              <a:t>ir</a:t>
            </a:r>
            <a:r>
              <a:rPr lang="en-US" sz="2800" dirty="0" smtClean="0"/>
              <a:t> a </a:t>
            </a:r>
            <a:r>
              <a:rPr lang="en-US" sz="2800" dirty="0" err="1" smtClean="0"/>
              <a:t>esquiar</a:t>
            </a:r>
            <a:r>
              <a:rPr lang="en-US" sz="2800" dirty="0" smtClean="0"/>
              <a:t> </a:t>
            </a:r>
            <a:r>
              <a:rPr lang="en-US" sz="2800" dirty="0" err="1" smtClean="0"/>
              <a:t>o</a:t>
            </a:r>
            <a:r>
              <a:rPr lang="en-US" sz="2800" dirty="0" smtClean="0"/>
              <a:t> a </a:t>
            </a:r>
            <a:r>
              <a:rPr lang="en-US" sz="2800" dirty="0" err="1" smtClean="0"/>
              <a:t>patinar</a:t>
            </a:r>
            <a:r>
              <a:rPr lang="en-US" sz="2800" dirty="0" smtClean="0"/>
              <a:t> </a:t>
            </a:r>
            <a:r>
              <a:rPr lang="en-US" sz="2800" dirty="0" err="1" smtClean="0"/>
              <a:t>sobre</a:t>
            </a:r>
            <a:r>
              <a:rPr lang="en-US" sz="2800" dirty="0" smtClean="0"/>
              <a:t> </a:t>
            </a:r>
            <a:r>
              <a:rPr lang="en-US" sz="2800" dirty="0" err="1" smtClean="0"/>
              <a:t>hielo</a:t>
            </a:r>
            <a:r>
              <a:rPr lang="en-US" sz="2800" dirty="0" smtClean="0"/>
              <a:t>. </a:t>
            </a:r>
            <a:r>
              <a:rPr lang="en-US" sz="2800" dirty="0" err="1" smtClean="0"/>
              <a:t>Bueno</a:t>
            </a:r>
            <a:r>
              <a:rPr lang="en-US" sz="2800" dirty="0" smtClean="0"/>
              <a:t>, </a:t>
            </a:r>
            <a:r>
              <a:rPr lang="en-US" sz="2800" dirty="0" err="1" smtClean="0"/>
              <a:t>casi</a:t>
            </a:r>
            <a:r>
              <a:rPr lang="en-US" sz="2800" dirty="0" smtClean="0"/>
              <a:t> </a:t>
            </a:r>
            <a:r>
              <a:rPr lang="en-US" sz="2800" dirty="0" err="1" smtClean="0"/>
              <a:t>siempre</a:t>
            </a:r>
            <a:r>
              <a:rPr lang="en-US" sz="2800" dirty="0" smtClean="0"/>
              <a:t>, A </a:t>
            </a:r>
            <a:r>
              <a:rPr lang="en-US" sz="2800" dirty="0" err="1" smtClean="0"/>
              <a:t>veces</a:t>
            </a:r>
            <a:r>
              <a:rPr lang="en-US" sz="2800" dirty="0" smtClean="0"/>
              <a:t> </a:t>
            </a:r>
            <a:r>
              <a:rPr lang="en-US" sz="2800" dirty="0" err="1" smtClean="0"/>
              <a:t>hace</a:t>
            </a:r>
            <a:r>
              <a:rPr lang="en-US" sz="2800" dirty="0" smtClean="0"/>
              <a:t> </a:t>
            </a:r>
            <a:r>
              <a:rPr lang="en-US" sz="2800" dirty="0" err="1" smtClean="0"/>
              <a:t>frío</a:t>
            </a:r>
            <a:r>
              <a:rPr lang="en-US" sz="2800" dirty="0" smtClean="0"/>
              <a:t> </a:t>
            </a:r>
            <a:r>
              <a:rPr lang="en-US" sz="2800" dirty="0" err="1" smtClean="0"/>
              <a:t>o</a:t>
            </a:r>
            <a:r>
              <a:rPr lang="en-US" sz="2800" dirty="0" smtClean="0"/>
              <a:t> </a:t>
            </a:r>
            <a:r>
              <a:rPr lang="en-US" sz="2800" dirty="0" err="1" smtClean="0"/>
              <a:t>nieva</a:t>
            </a:r>
            <a:r>
              <a:rPr lang="en-US" sz="2800" dirty="0" smtClean="0"/>
              <a:t> mucho. Mi </a:t>
            </a:r>
            <a:r>
              <a:rPr lang="en-US" sz="2800" dirty="0" err="1" smtClean="0"/>
              <a:t>familia</a:t>
            </a:r>
            <a:r>
              <a:rPr lang="en-US" sz="2800" dirty="0" smtClean="0"/>
              <a:t> </a:t>
            </a:r>
            <a:r>
              <a:rPr lang="en-US" sz="2800" dirty="0" err="1" smtClean="0"/>
              <a:t>y</a:t>
            </a:r>
            <a:r>
              <a:rPr lang="en-US" sz="2800" dirty="0" smtClean="0"/>
              <a:t> </a:t>
            </a:r>
            <a:r>
              <a:rPr lang="en-US" sz="2800" dirty="0" err="1" smtClean="0"/>
              <a:t>yo</a:t>
            </a:r>
            <a:r>
              <a:rPr lang="en-US" sz="2800" dirty="0" smtClean="0"/>
              <a:t> </a:t>
            </a:r>
            <a:r>
              <a:rPr lang="en-US" sz="2800" dirty="0" err="1" smtClean="0"/>
              <a:t>vivimos</a:t>
            </a:r>
            <a:r>
              <a:rPr lang="en-US" sz="2800" dirty="0" smtClean="0"/>
              <a:t> en Santiago. Los fines de </a:t>
            </a:r>
            <a:r>
              <a:rPr lang="en-US" sz="2800" dirty="0" err="1" smtClean="0"/>
              <a:t>semana</a:t>
            </a:r>
            <a:r>
              <a:rPr lang="en-US" sz="2800" dirty="0" smtClean="0"/>
              <a:t> </a:t>
            </a:r>
            <a:r>
              <a:rPr lang="en-US" sz="2800" dirty="0" err="1" smtClean="0"/>
              <a:t>nos</a:t>
            </a:r>
            <a:r>
              <a:rPr lang="en-US" sz="2800" dirty="0" smtClean="0"/>
              <a:t> </a:t>
            </a:r>
            <a:r>
              <a:rPr lang="en-US" sz="2800" dirty="0" err="1" smtClean="0"/>
              <a:t>gusta</a:t>
            </a:r>
            <a:r>
              <a:rPr lang="en-US" sz="2800" dirty="0" smtClean="0"/>
              <a:t> </a:t>
            </a:r>
            <a:r>
              <a:rPr lang="en-US" sz="2800" dirty="0" err="1" smtClean="0"/>
              <a:t>ir</a:t>
            </a:r>
            <a:r>
              <a:rPr lang="en-US" sz="2800" dirty="0" smtClean="0"/>
              <a:t> a </a:t>
            </a:r>
            <a:r>
              <a:rPr lang="en-US" sz="2800" dirty="0" err="1" smtClean="0"/>
              <a:t>Farellones</a:t>
            </a:r>
            <a:r>
              <a:rPr lang="en-US" sz="2800" dirty="0" smtClean="0"/>
              <a:t>. Este </a:t>
            </a:r>
            <a:r>
              <a:rPr lang="en-US" sz="2800" dirty="0" err="1" smtClean="0"/>
              <a:t>lugar</a:t>
            </a:r>
            <a:r>
              <a:rPr lang="en-US" sz="2800" dirty="0" smtClean="0"/>
              <a:t> </a:t>
            </a:r>
            <a:r>
              <a:rPr lang="en-US" sz="2800" dirty="0" err="1" smtClean="0"/>
              <a:t>está</a:t>
            </a:r>
            <a:r>
              <a:rPr lang="en-US" sz="2800" dirty="0" smtClean="0"/>
              <a:t> a </a:t>
            </a:r>
            <a:r>
              <a:rPr lang="en-US" sz="2800" dirty="0" err="1" smtClean="0"/>
              <a:t>una</a:t>
            </a:r>
            <a:r>
              <a:rPr lang="en-US" sz="2800" dirty="0" smtClean="0"/>
              <a:t> </a:t>
            </a:r>
            <a:r>
              <a:rPr lang="en-US" sz="2800" dirty="0" err="1" smtClean="0"/>
              <a:t>hora</a:t>
            </a:r>
            <a:r>
              <a:rPr lang="en-US" sz="2800" dirty="0" smtClean="0"/>
              <a:t> </a:t>
            </a:r>
            <a:r>
              <a:rPr lang="en-US" sz="2800" dirty="0" err="1" smtClean="0"/>
              <a:t>más</a:t>
            </a:r>
            <a:r>
              <a:rPr lang="en-US" sz="2800" dirty="0" smtClean="0"/>
              <a:t> </a:t>
            </a:r>
            <a:r>
              <a:rPr lang="en-US" sz="2800" dirty="0" err="1" smtClean="0"/>
              <a:t>o</a:t>
            </a:r>
            <a:r>
              <a:rPr lang="en-US" sz="2800" dirty="0" smtClean="0"/>
              <a:t> </a:t>
            </a:r>
            <a:r>
              <a:rPr lang="en-US" sz="2800" dirty="0" err="1" smtClean="0"/>
              <a:t>menos</a:t>
            </a:r>
            <a:r>
              <a:rPr lang="en-US" sz="2800" dirty="0" smtClean="0"/>
              <a:t> de la capital. En </a:t>
            </a:r>
            <a:r>
              <a:rPr lang="en-US" sz="2800" dirty="0" err="1" smtClean="0"/>
              <a:t>invierno</a:t>
            </a:r>
            <a:r>
              <a:rPr lang="en-US" sz="2800" dirty="0" smtClean="0"/>
              <a:t>, </a:t>
            </a:r>
            <a:r>
              <a:rPr lang="en-US" sz="2800" dirty="0" err="1" smtClean="0"/>
              <a:t>vamos</a:t>
            </a:r>
            <a:r>
              <a:rPr lang="en-US" sz="2800" dirty="0" smtClean="0"/>
              <a:t> a Portillo </a:t>
            </a:r>
            <a:r>
              <a:rPr lang="en-US" sz="2800" dirty="0" err="1" smtClean="0"/>
              <a:t>que</a:t>
            </a:r>
            <a:r>
              <a:rPr lang="en-US" sz="2800" dirty="0" smtClean="0"/>
              <a:t> </a:t>
            </a:r>
            <a:r>
              <a:rPr lang="en-US" sz="2800" dirty="0" err="1" smtClean="0"/>
              <a:t>está</a:t>
            </a:r>
            <a:r>
              <a:rPr lang="en-US" sz="2800" dirty="0" smtClean="0"/>
              <a:t> </a:t>
            </a:r>
            <a:r>
              <a:rPr lang="en-US" sz="2800" dirty="0" err="1" smtClean="0"/>
              <a:t>más</a:t>
            </a:r>
            <a:r>
              <a:rPr lang="en-US" sz="2800" dirty="0" smtClean="0"/>
              <a:t> </a:t>
            </a:r>
            <a:r>
              <a:rPr lang="en-US" sz="2800" dirty="0" err="1" smtClean="0"/>
              <a:t>lejos</a:t>
            </a:r>
            <a:r>
              <a:rPr lang="en-US" sz="2800" dirty="0" smtClean="0"/>
              <a:t>. ¡Es un </a:t>
            </a:r>
            <a:r>
              <a:rPr lang="en-US" sz="2800" dirty="0" err="1" smtClean="0"/>
              <a:t>lugar</a:t>
            </a:r>
            <a:r>
              <a:rPr lang="en-US" sz="2800" dirty="0" smtClean="0"/>
              <a:t> </a:t>
            </a:r>
            <a:r>
              <a:rPr lang="en-US" sz="2800" dirty="0" err="1" smtClean="0"/>
              <a:t>excelente</a:t>
            </a:r>
            <a:r>
              <a:rPr lang="en-US" sz="2800" dirty="0" smtClean="0"/>
              <a:t> </a:t>
            </a:r>
            <a:r>
              <a:rPr lang="en-US" sz="2800" dirty="0" err="1" smtClean="0"/>
              <a:t>para</a:t>
            </a:r>
            <a:r>
              <a:rPr lang="en-US" sz="2800" dirty="0" smtClean="0"/>
              <a:t> </a:t>
            </a:r>
            <a:r>
              <a:rPr lang="en-US" sz="2800" dirty="0" err="1" smtClean="0"/>
              <a:t>esquirar</a:t>
            </a:r>
            <a:r>
              <a:rPr lang="en-US" sz="2800" dirty="0" smtClean="0"/>
              <a:t>!</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endParaRPr lang="en-US" sz="2800" dirty="0"/>
          </a:p>
        </p:txBody>
      </p:sp>
      <p:sp>
        <p:nvSpPr>
          <p:cNvPr id="7" name="TextBox 6"/>
          <p:cNvSpPr txBox="1"/>
          <p:nvPr/>
        </p:nvSpPr>
        <p:spPr>
          <a:xfrm>
            <a:off x="7127027" y="4151200"/>
            <a:ext cx="2016973" cy="400110"/>
          </a:xfrm>
          <a:prstGeom prst="rect">
            <a:avLst/>
          </a:prstGeom>
          <a:noFill/>
        </p:spPr>
        <p:txBody>
          <a:bodyPr wrap="none" rtlCol="0">
            <a:spAutoFit/>
          </a:bodyPr>
          <a:lstStyle/>
          <a:p>
            <a:r>
              <a:rPr lang="en-US" sz="2000" dirty="0" err="1" smtClean="0"/>
              <a:t>Hacer</a:t>
            </a:r>
            <a:r>
              <a:rPr lang="en-US" sz="2000" dirty="0" smtClean="0"/>
              <a:t> snowboard</a:t>
            </a:r>
            <a:endParaRPr lang="en-US" sz="2000" dirty="0"/>
          </a:p>
        </p:txBody>
      </p:sp>
      <p:pic>
        <p:nvPicPr>
          <p:cNvPr id="8" name="Picture 7" descr="Adam P.JPG"/>
          <p:cNvPicPr>
            <a:picLocks noChangeAspect="1"/>
          </p:cNvPicPr>
          <p:nvPr/>
        </p:nvPicPr>
        <p:blipFill>
          <a:blip r:embed="rId2"/>
          <a:stretch>
            <a:fillRect/>
          </a:stretch>
        </p:blipFill>
        <p:spPr>
          <a:xfrm>
            <a:off x="3239681" y="3839036"/>
            <a:ext cx="2915713" cy="218678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52510"/>
          </a:xfrm>
        </p:spPr>
        <p:txBody>
          <a:bodyPr/>
          <a:lstStyle/>
          <a:p>
            <a:endParaRPr lang="en-US" dirty="0"/>
          </a:p>
        </p:txBody>
      </p:sp>
      <p:pic>
        <p:nvPicPr>
          <p:cNvPr id="3" name="Picture 2" descr="Adam P.JPG"/>
          <p:cNvPicPr>
            <a:picLocks noChangeAspect="1"/>
          </p:cNvPicPr>
          <p:nvPr/>
        </p:nvPicPr>
        <p:blipFill>
          <a:blip r:embed="rId2"/>
          <a:stretch>
            <a:fillRect/>
          </a:stretch>
        </p:blipFill>
        <p:spPr>
          <a:xfrm>
            <a:off x="457200" y="518317"/>
            <a:ext cx="6773768" cy="5080326"/>
          </a:xfrm>
          <a:prstGeom prst="rect">
            <a:avLst/>
          </a:prstGeom>
        </p:spPr>
      </p:pic>
      <p:sp>
        <p:nvSpPr>
          <p:cNvPr id="4" name="TextBox 3"/>
          <p:cNvSpPr txBox="1"/>
          <p:nvPr/>
        </p:nvSpPr>
        <p:spPr>
          <a:xfrm>
            <a:off x="4509636" y="5779250"/>
            <a:ext cx="3068268" cy="369332"/>
          </a:xfrm>
          <a:prstGeom prst="rect">
            <a:avLst/>
          </a:prstGeom>
          <a:noFill/>
        </p:spPr>
        <p:txBody>
          <a:bodyPr wrap="none" rtlCol="0">
            <a:spAutoFit/>
          </a:bodyPr>
          <a:lstStyle/>
          <a:p>
            <a:r>
              <a:rPr lang="en-US" dirty="0" smtClean="0"/>
              <a:t>Yeah, let’s see that one again…</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4342"/>
          </a:xfrm>
        </p:spPr>
        <p:txBody>
          <a:bodyPr/>
          <a:lstStyle/>
          <a:p>
            <a:r>
              <a:rPr lang="en-US" dirty="0" smtClean="0"/>
              <a:t>2 new irregular verbs…</a:t>
            </a:r>
            <a:br>
              <a:rPr lang="en-US" dirty="0" smtClean="0"/>
            </a:br>
            <a:r>
              <a:rPr lang="en-US" dirty="0" smtClean="0"/>
              <a:t/>
            </a:r>
            <a:br>
              <a:rPr lang="en-US" dirty="0" smtClean="0"/>
            </a:br>
            <a:r>
              <a:rPr lang="en-US" dirty="0" smtClean="0"/>
              <a:t>fill out your verb sheets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78426"/>
          </a:xfrm>
        </p:spPr>
        <p:txBody>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Dar- to give</a:t>
            </a:r>
            <a:br>
              <a:rPr lang="en-US" dirty="0" smtClean="0"/>
            </a:br>
            <a:r>
              <a:rPr lang="en-US" dirty="0" err="1" smtClean="0"/>
              <a:t>Yo</a:t>
            </a:r>
            <a:r>
              <a:rPr lang="en-US" dirty="0" smtClean="0"/>
              <a:t> </a:t>
            </a:r>
            <a:r>
              <a:rPr lang="en-US" dirty="0" err="1" smtClean="0"/>
              <a:t>doy</a:t>
            </a:r>
            <a:r>
              <a:rPr lang="en-US" dirty="0" smtClean="0"/>
              <a:t>		</a:t>
            </a:r>
            <a:r>
              <a:rPr lang="en-US" dirty="0" err="1" smtClean="0"/>
              <a:t>Nosotros</a:t>
            </a:r>
            <a:r>
              <a:rPr lang="en-US" dirty="0" smtClean="0"/>
              <a:t> </a:t>
            </a:r>
            <a:r>
              <a:rPr lang="en-US" dirty="0" err="1" smtClean="0"/>
              <a:t>damos</a:t>
            </a:r>
            <a:r>
              <a:rPr lang="en-US" dirty="0" smtClean="0"/>
              <a:t/>
            </a:r>
            <a:br>
              <a:rPr lang="en-US" dirty="0" smtClean="0"/>
            </a:br>
            <a:r>
              <a:rPr lang="en-US" dirty="0" err="1" smtClean="0"/>
              <a:t>Tú</a:t>
            </a:r>
            <a:r>
              <a:rPr lang="en-US" dirty="0" smtClean="0"/>
              <a:t> das	</a:t>
            </a:r>
            <a:r>
              <a:rPr lang="en-US" dirty="0" err="1" smtClean="0"/>
              <a:t>Vosotros</a:t>
            </a:r>
            <a:r>
              <a:rPr lang="en-US" dirty="0" smtClean="0"/>
              <a:t> dais</a:t>
            </a:r>
            <a:br>
              <a:rPr lang="en-US" dirty="0" smtClean="0"/>
            </a:br>
            <a:r>
              <a:rPr lang="en-US" dirty="0" err="1" smtClean="0"/>
              <a:t>Él,Ella/Ud</a:t>
            </a:r>
            <a:r>
              <a:rPr lang="en-US" dirty="0" smtClean="0"/>
              <a:t>. </a:t>
            </a:r>
            <a:r>
              <a:rPr lang="en-US" dirty="0" err="1" smtClean="0"/>
              <a:t>da</a:t>
            </a:r>
            <a:r>
              <a:rPr lang="en-US" dirty="0" smtClean="0"/>
              <a:t/>
            </a:r>
            <a:br>
              <a:rPr lang="en-US" dirty="0" smtClean="0"/>
            </a:br>
            <a:r>
              <a:rPr lang="en-US" dirty="0" err="1" smtClean="0"/>
              <a:t>Ellos/Ellas/Uds</a:t>
            </a:r>
            <a:r>
              <a:rPr lang="en-US" dirty="0" smtClean="0"/>
              <a:t>. </a:t>
            </a:r>
            <a:r>
              <a:rPr lang="en-US" dirty="0" err="1" smtClean="0"/>
              <a:t>dan</a:t>
            </a:r>
            <a:endParaRPr lang="en-US" dirty="0"/>
          </a:p>
        </p:txBody>
      </p:sp>
      <p:pic>
        <p:nvPicPr>
          <p:cNvPr id="3" name="Picture 2"/>
          <p:cNvPicPr>
            <a:picLocks noChangeAspect="1"/>
          </p:cNvPicPr>
          <p:nvPr/>
        </p:nvPicPr>
        <p:blipFill>
          <a:blip r:embed="rId2"/>
          <a:stretch>
            <a:fillRect/>
          </a:stretch>
        </p:blipFill>
        <p:spPr>
          <a:xfrm>
            <a:off x="3185405" y="274638"/>
            <a:ext cx="3060700" cy="2667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308005"/>
          </a:xfrm>
        </p:spPr>
        <p:txBody>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err="1" smtClean="0"/>
              <a:t>Poner</a:t>
            </a:r>
            <a:r>
              <a:rPr lang="en-US" dirty="0" smtClean="0"/>
              <a:t>- to put, to set, to turn on</a:t>
            </a:r>
            <a:br>
              <a:rPr lang="en-US" dirty="0" smtClean="0"/>
            </a:br>
            <a:r>
              <a:rPr lang="en-US" dirty="0" err="1" smtClean="0"/>
              <a:t>Yo</a:t>
            </a:r>
            <a:r>
              <a:rPr lang="en-US" dirty="0" smtClean="0"/>
              <a:t> </a:t>
            </a:r>
            <a:r>
              <a:rPr lang="en-US" dirty="0" err="1" smtClean="0"/>
              <a:t>pongo</a:t>
            </a:r>
            <a:r>
              <a:rPr lang="en-US" dirty="0" smtClean="0"/>
              <a:t>		</a:t>
            </a:r>
            <a:r>
              <a:rPr lang="en-US" dirty="0" err="1" smtClean="0"/>
              <a:t>Nosotros</a:t>
            </a:r>
            <a:r>
              <a:rPr lang="en-US" dirty="0" smtClean="0"/>
              <a:t> </a:t>
            </a:r>
            <a:r>
              <a:rPr lang="en-US" dirty="0" err="1" smtClean="0"/>
              <a:t>ponemos</a:t>
            </a:r>
            <a:r>
              <a:rPr lang="en-US" dirty="0" smtClean="0"/>
              <a:t/>
            </a:r>
            <a:br>
              <a:rPr lang="en-US" dirty="0" smtClean="0"/>
            </a:br>
            <a:r>
              <a:rPr lang="en-US" dirty="0" err="1" smtClean="0"/>
              <a:t>Tú</a:t>
            </a:r>
            <a:r>
              <a:rPr lang="en-US" dirty="0" smtClean="0"/>
              <a:t> pones	</a:t>
            </a:r>
            <a:r>
              <a:rPr lang="en-US" dirty="0" err="1" smtClean="0"/>
              <a:t>Vosotros</a:t>
            </a:r>
            <a:r>
              <a:rPr lang="en-US" dirty="0" smtClean="0"/>
              <a:t> </a:t>
            </a:r>
            <a:r>
              <a:rPr lang="en-US" dirty="0" err="1" smtClean="0"/>
              <a:t>ponéis</a:t>
            </a:r>
            <a:r>
              <a:rPr lang="en-US" dirty="0" smtClean="0"/>
              <a:t/>
            </a:r>
            <a:br>
              <a:rPr lang="en-US" dirty="0" smtClean="0"/>
            </a:br>
            <a:r>
              <a:rPr lang="en-US" dirty="0" err="1" smtClean="0"/>
              <a:t>Él,Ella/Ud</a:t>
            </a:r>
            <a:r>
              <a:rPr lang="en-US" dirty="0" smtClean="0"/>
              <a:t>. pone</a:t>
            </a:r>
            <a:br>
              <a:rPr lang="en-US" dirty="0" smtClean="0"/>
            </a:br>
            <a:r>
              <a:rPr lang="en-US" dirty="0" err="1" smtClean="0"/>
              <a:t>Ellos/Ellas/Uds</a:t>
            </a:r>
            <a:r>
              <a:rPr lang="en-US" dirty="0" smtClean="0"/>
              <a:t>. </a:t>
            </a:r>
            <a:r>
              <a:rPr lang="en-US" dirty="0" err="1" smtClean="0"/>
              <a:t>Ponen</a:t>
            </a:r>
            <a:r>
              <a:rPr lang="en-US" dirty="0" smtClean="0"/>
              <a:t/>
            </a:r>
            <a:br>
              <a:rPr lang="en-US" dirty="0" smtClean="0"/>
            </a:br>
            <a:endParaRPr lang="en-US" dirty="0"/>
          </a:p>
        </p:txBody>
      </p:sp>
      <p:pic>
        <p:nvPicPr>
          <p:cNvPr id="3" name="Picture 2"/>
          <p:cNvPicPr>
            <a:picLocks noChangeAspect="1"/>
          </p:cNvPicPr>
          <p:nvPr/>
        </p:nvPicPr>
        <p:blipFill>
          <a:blip r:embed="rId2"/>
          <a:stretch>
            <a:fillRect/>
          </a:stretch>
        </p:blipFill>
        <p:spPr>
          <a:xfrm>
            <a:off x="3190906" y="0"/>
            <a:ext cx="2562768" cy="2574209"/>
          </a:xfrm>
          <a:prstGeom prst="rect">
            <a:avLst/>
          </a:prstGeom>
        </p:spPr>
      </p:pic>
      <p:sp>
        <p:nvSpPr>
          <p:cNvPr id="4" name="TextBox 3"/>
          <p:cNvSpPr txBox="1"/>
          <p:nvPr/>
        </p:nvSpPr>
        <p:spPr>
          <a:xfrm>
            <a:off x="201622" y="842267"/>
            <a:ext cx="2421757" cy="369332"/>
          </a:xfrm>
          <a:prstGeom prst="rect">
            <a:avLst/>
          </a:prstGeom>
          <a:noFill/>
        </p:spPr>
        <p:txBody>
          <a:bodyPr wrap="none" rtlCol="0">
            <a:spAutoFit/>
          </a:bodyPr>
          <a:lstStyle/>
          <a:p>
            <a:r>
              <a:rPr lang="en-US" dirty="0" smtClean="0"/>
              <a:t>El </a:t>
            </a:r>
            <a:r>
              <a:rPr lang="en-US" dirty="0" err="1" smtClean="0"/>
              <a:t>gato</a:t>
            </a:r>
            <a:r>
              <a:rPr lang="en-US" dirty="0" smtClean="0"/>
              <a:t> pone el </a:t>
            </a:r>
            <a:r>
              <a:rPr lang="en-US" dirty="0" err="1" smtClean="0"/>
              <a:t>televisor</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372795"/>
          </a:xfrm>
        </p:spPr>
        <p:txBody>
          <a:bodyPr/>
          <a:lstStyle/>
          <a:p>
            <a:r>
              <a:rPr lang="en-US" dirty="0" smtClean="0"/>
              <a:t>Verb review</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graphicFrame>
        <p:nvGraphicFramePr>
          <p:cNvPr id="3" name="Table 2"/>
          <p:cNvGraphicFramePr>
            <a:graphicFrameLocks noGrp="1"/>
          </p:cNvGraphicFramePr>
          <p:nvPr/>
        </p:nvGraphicFramePr>
        <p:xfrm>
          <a:off x="201349" y="1564444"/>
          <a:ext cx="8750982" cy="3221828"/>
        </p:xfrm>
        <a:graphic>
          <a:graphicData uri="http://schemas.openxmlformats.org/drawingml/2006/table">
            <a:tbl>
              <a:tblPr firstRow="1" bandRow="1">
                <a:tableStyleId>{5C22544A-7EE6-4342-B048-85BDC9FD1C3A}</a:tableStyleId>
              </a:tblPr>
              <a:tblGrid>
                <a:gridCol w="2664016"/>
                <a:gridCol w="3169972"/>
                <a:gridCol w="2916994"/>
              </a:tblGrid>
              <a:tr h="3221828">
                <a:tc>
                  <a:txBody>
                    <a:bodyPr/>
                    <a:lstStyle/>
                    <a:p>
                      <a:r>
                        <a:rPr lang="en-US" sz="2800" dirty="0" err="1" smtClean="0"/>
                        <a:t>Salir</a:t>
                      </a:r>
                      <a:r>
                        <a:rPr lang="en-US" sz="2800" dirty="0" smtClean="0"/>
                        <a:t>-</a:t>
                      </a:r>
                      <a:r>
                        <a:rPr lang="en-US" sz="2800" baseline="0" dirty="0" smtClean="0"/>
                        <a:t> to exit</a:t>
                      </a:r>
                    </a:p>
                    <a:p>
                      <a:r>
                        <a:rPr lang="en-US" sz="2800" baseline="0" dirty="0" err="1" smtClean="0"/>
                        <a:t>Salgo</a:t>
                      </a:r>
                      <a:r>
                        <a:rPr lang="en-US" sz="2800" baseline="0" dirty="0" smtClean="0"/>
                        <a:t>      </a:t>
                      </a:r>
                      <a:r>
                        <a:rPr lang="en-US" sz="2800" baseline="0" dirty="0" err="1" smtClean="0"/>
                        <a:t>Salimos</a:t>
                      </a:r>
                      <a:endParaRPr lang="en-US" sz="2800" baseline="0" dirty="0" smtClean="0"/>
                    </a:p>
                    <a:p>
                      <a:r>
                        <a:rPr lang="en-US" sz="2800" baseline="0" dirty="0" smtClean="0"/>
                        <a:t>Sales      </a:t>
                      </a:r>
                      <a:r>
                        <a:rPr lang="en-US" sz="2800" baseline="0" dirty="0" err="1" smtClean="0"/>
                        <a:t>Salís</a:t>
                      </a:r>
                      <a:endParaRPr lang="en-US" sz="2800" baseline="0" dirty="0" smtClean="0"/>
                    </a:p>
                    <a:p>
                      <a:r>
                        <a:rPr lang="en-US" sz="2800" baseline="0" dirty="0" smtClean="0"/>
                        <a:t>Sale        </a:t>
                      </a:r>
                      <a:r>
                        <a:rPr lang="en-US" sz="2800" baseline="0" dirty="0" err="1" smtClean="0"/>
                        <a:t>Salen</a:t>
                      </a:r>
                      <a:endParaRPr lang="en-US" sz="2800" dirty="0"/>
                    </a:p>
                  </a:txBody>
                  <a:tcPr/>
                </a:tc>
                <a:tc>
                  <a:txBody>
                    <a:bodyPr/>
                    <a:lstStyle/>
                    <a:p>
                      <a:r>
                        <a:rPr lang="en-US" sz="2800" dirty="0" err="1" smtClean="0"/>
                        <a:t>Hacer</a:t>
                      </a:r>
                      <a:r>
                        <a:rPr lang="en-US" sz="2800" dirty="0" smtClean="0"/>
                        <a:t>-</a:t>
                      </a:r>
                      <a:r>
                        <a:rPr lang="en-US" sz="2800" baseline="0" dirty="0" smtClean="0"/>
                        <a:t> to make/do</a:t>
                      </a:r>
                    </a:p>
                    <a:p>
                      <a:r>
                        <a:rPr lang="en-US" sz="2800" baseline="0" dirty="0" err="1" smtClean="0"/>
                        <a:t>Hago</a:t>
                      </a:r>
                      <a:r>
                        <a:rPr lang="en-US" sz="2800" baseline="0" dirty="0" smtClean="0"/>
                        <a:t>      </a:t>
                      </a:r>
                      <a:r>
                        <a:rPr lang="en-US" sz="2800" baseline="0" dirty="0" err="1" smtClean="0"/>
                        <a:t>Hacemos</a:t>
                      </a:r>
                      <a:endParaRPr lang="en-US" sz="2800" baseline="0" dirty="0" smtClean="0"/>
                    </a:p>
                    <a:p>
                      <a:r>
                        <a:rPr lang="en-US" sz="2800" baseline="0" dirty="0" err="1" smtClean="0"/>
                        <a:t>Haces</a:t>
                      </a:r>
                      <a:r>
                        <a:rPr lang="en-US" sz="2800" baseline="0" dirty="0" smtClean="0"/>
                        <a:t>     </a:t>
                      </a:r>
                      <a:r>
                        <a:rPr lang="en-US" sz="2800" baseline="0" dirty="0" err="1" smtClean="0"/>
                        <a:t>Hacéis</a:t>
                      </a:r>
                      <a:endParaRPr lang="en-US" sz="2800" baseline="0" dirty="0" smtClean="0"/>
                    </a:p>
                    <a:p>
                      <a:r>
                        <a:rPr lang="en-US" sz="2800" baseline="0" dirty="0" err="1" smtClean="0"/>
                        <a:t>Hace</a:t>
                      </a:r>
                      <a:r>
                        <a:rPr lang="en-US" sz="2800" baseline="0" dirty="0" smtClean="0"/>
                        <a:t>       </a:t>
                      </a:r>
                      <a:r>
                        <a:rPr lang="en-US" sz="2800" baseline="0" dirty="0" err="1" smtClean="0"/>
                        <a:t>Hacen</a:t>
                      </a:r>
                      <a:endParaRPr lang="en-US" sz="2800" dirty="0"/>
                    </a:p>
                  </a:txBody>
                  <a:tcPr/>
                </a:tc>
                <a:tc>
                  <a:txBody>
                    <a:bodyPr/>
                    <a:lstStyle/>
                    <a:p>
                      <a:r>
                        <a:rPr lang="en-US" sz="2800" dirty="0" smtClean="0"/>
                        <a:t>Saber- to know</a:t>
                      </a:r>
                    </a:p>
                    <a:p>
                      <a:r>
                        <a:rPr lang="en-US" sz="2800" dirty="0" err="1" smtClean="0"/>
                        <a:t>Sé</a:t>
                      </a:r>
                      <a:r>
                        <a:rPr lang="en-US" sz="2800" dirty="0" smtClean="0"/>
                        <a:t>            </a:t>
                      </a:r>
                      <a:r>
                        <a:rPr lang="en-US" sz="2800" dirty="0" err="1" smtClean="0"/>
                        <a:t>Sabemos</a:t>
                      </a:r>
                      <a:endParaRPr lang="en-US" sz="2800" dirty="0" smtClean="0"/>
                    </a:p>
                    <a:p>
                      <a:r>
                        <a:rPr lang="en-US" sz="2800" dirty="0" err="1" smtClean="0"/>
                        <a:t>Sabes</a:t>
                      </a:r>
                      <a:r>
                        <a:rPr lang="en-US" sz="2800" dirty="0" smtClean="0"/>
                        <a:t>      </a:t>
                      </a:r>
                      <a:r>
                        <a:rPr lang="en-US" sz="2800" dirty="0" err="1" smtClean="0"/>
                        <a:t>Sabéis</a:t>
                      </a:r>
                      <a:endParaRPr lang="en-US" sz="2800" dirty="0" smtClean="0"/>
                    </a:p>
                    <a:p>
                      <a:r>
                        <a:rPr lang="en-US" sz="2800" dirty="0" err="1" smtClean="0"/>
                        <a:t>Sabe</a:t>
                      </a:r>
                      <a:r>
                        <a:rPr lang="en-US" sz="2800" dirty="0" smtClean="0"/>
                        <a:t>        </a:t>
                      </a:r>
                      <a:r>
                        <a:rPr lang="en-US" sz="2800" dirty="0" err="1" smtClean="0"/>
                        <a:t>Saben</a:t>
                      </a:r>
                      <a:endParaRPr lang="en-US" sz="2800"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39552"/>
          </a:xfrm>
        </p:spPr>
        <p:txBody>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a:t>
            </a:r>
            <a:r>
              <a:rPr lang="en-US" dirty="0" err="1" smtClean="0"/>
              <a:t>Qué</a:t>
            </a:r>
            <a:r>
              <a:rPr lang="en-US" dirty="0" smtClean="0"/>
              <a:t> </a:t>
            </a:r>
            <a:r>
              <a:rPr lang="en-US" dirty="0" err="1" smtClean="0"/>
              <a:t>temperatura</a:t>
            </a:r>
            <a:r>
              <a:rPr lang="en-US" dirty="0" smtClean="0"/>
              <a:t> </a:t>
            </a:r>
            <a:r>
              <a:rPr lang="en-US" dirty="0" err="1" smtClean="0"/>
              <a:t>hace</a:t>
            </a:r>
            <a:r>
              <a:rPr lang="en-US" dirty="0" smtClean="0"/>
              <a:t>?</a:t>
            </a:r>
            <a:br>
              <a:rPr lang="en-US" dirty="0" smtClean="0"/>
            </a:br>
            <a:r>
              <a:rPr lang="en-US" dirty="0" smtClean="0"/>
              <a:t/>
            </a:r>
            <a:br>
              <a:rPr lang="en-US" dirty="0" smtClean="0"/>
            </a:br>
            <a:r>
              <a:rPr lang="en-US" dirty="0" smtClean="0"/>
              <a:t>Doc. 7</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Hace</a:t>
            </a:r>
            <a:r>
              <a:rPr lang="en-US" dirty="0" smtClean="0"/>
              <a:t> 85 </a:t>
            </a:r>
            <a:r>
              <a:rPr lang="en-US" dirty="0" err="1" smtClean="0"/>
              <a:t>grados</a:t>
            </a:r>
            <a:endParaRPr lang="en-US" dirty="0"/>
          </a:p>
        </p:txBody>
      </p:sp>
      <p:sp>
        <p:nvSpPr>
          <p:cNvPr id="4" name="Content Placeholder 3"/>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2334946" y="1567083"/>
            <a:ext cx="4579432" cy="455907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Hace</a:t>
            </a:r>
            <a:r>
              <a:rPr lang="en-US" dirty="0" smtClean="0"/>
              <a:t> </a:t>
            </a:r>
            <a:r>
              <a:rPr lang="en-US" dirty="0" err="1" smtClean="0"/>
              <a:t>viento</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955422" y="1600199"/>
            <a:ext cx="5515011" cy="4130935"/>
          </a:xfrm>
          <a:prstGeom prst="rect">
            <a:avLst/>
          </a:prstGeom>
        </p:spPr>
      </p:pic>
      <p:pic>
        <p:nvPicPr>
          <p:cNvPr id="7" name="Picture 6"/>
          <p:cNvPicPr>
            <a:picLocks noChangeAspect="1"/>
          </p:cNvPicPr>
          <p:nvPr/>
        </p:nvPicPr>
        <p:blipFill>
          <a:blip r:embed="rId3"/>
          <a:stretch>
            <a:fillRect/>
          </a:stretch>
        </p:blipFill>
        <p:spPr>
          <a:xfrm>
            <a:off x="457200" y="2389572"/>
            <a:ext cx="2984500" cy="27178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Hace</a:t>
            </a:r>
            <a:r>
              <a:rPr lang="en-US" dirty="0" smtClean="0"/>
              <a:t> fresco</a:t>
            </a:r>
            <a:endParaRPr lang="en-US" dirty="0"/>
          </a:p>
        </p:txBody>
      </p:sp>
      <p:sp>
        <p:nvSpPr>
          <p:cNvPr id="3" name="Content Placeholder 2"/>
          <p:cNvSpPr>
            <a:spLocks noGrp="1"/>
          </p:cNvSpPr>
          <p:nvPr>
            <p:ph idx="1"/>
          </p:nvPr>
        </p:nvSpPr>
        <p:spPr/>
        <p:txBody>
          <a:bodyPr/>
          <a:lstStyle/>
          <a:p>
            <a:pPr>
              <a:buNone/>
            </a:pPr>
            <a:endParaRPr lang="en-US" dirty="0"/>
          </a:p>
        </p:txBody>
      </p:sp>
      <p:pic>
        <p:nvPicPr>
          <p:cNvPr id="4" name="Picture 3"/>
          <p:cNvPicPr>
            <a:picLocks noChangeAspect="1"/>
          </p:cNvPicPr>
          <p:nvPr/>
        </p:nvPicPr>
        <p:blipFill>
          <a:blip r:embed="rId2"/>
          <a:stretch>
            <a:fillRect/>
          </a:stretch>
        </p:blipFill>
        <p:spPr>
          <a:xfrm>
            <a:off x="2327215" y="2152715"/>
            <a:ext cx="5850692" cy="3893370"/>
          </a:xfrm>
          <a:prstGeom prst="rect">
            <a:avLst/>
          </a:prstGeom>
        </p:spPr>
      </p:pic>
      <p:sp>
        <p:nvSpPr>
          <p:cNvPr id="5" name="TextBox 4"/>
          <p:cNvSpPr txBox="1"/>
          <p:nvPr/>
        </p:nvSpPr>
        <p:spPr>
          <a:xfrm>
            <a:off x="321813" y="3339899"/>
            <a:ext cx="2005402" cy="369332"/>
          </a:xfrm>
          <a:prstGeom prst="rect">
            <a:avLst/>
          </a:prstGeom>
          <a:noFill/>
        </p:spPr>
        <p:txBody>
          <a:bodyPr wrap="none" rtlCol="0">
            <a:spAutoFit/>
          </a:bodyPr>
          <a:lstStyle/>
          <a:p>
            <a:r>
              <a:rPr lang="en-US" dirty="0" smtClean="0"/>
              <a:t>The weather is cool</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7"/>
            <a:ext cx="8229600" cy="6153527"/>
          </a:xfrm>
        </p:spPr>
        <p:txBody>
          <a:bodyPr/>
          <a:lstStyle/>
          <a:p>
            <a:r>
              <a:rPr lang="en-US" dirty="0" smtClean="0"/>
              <a:t>In groups of 3, take out your </a:t>
            </a:r>
            <a:r>
              <a:rPr lang="en-US" dirty="0" err="1" smtClean="0"/>
              <a:t>Ipads</a:t>
            </a:r>
            <a:r>
              <a:rPr lang="en-US" dirty="0" smtClean="0"/>
              <a:t> and bring up the </a:t>
            </a:r>
            <a:r>
              <a:rPr lang="en-US" dirty="0" err="1" smtClean="0"/>
              <a:t>powerpoint</a:t>
            </a:r>
            <a:r>
              <a:rPr lang="en-US" dirty="0" smtClean="0"/>
              <a:t>. Each group will get a season and read the paragraph. Look up the words you do not know and present them to the class.</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Hay </a:t>
            </a:r>
            <a:r>
              <a:rPr lang="en-US" dirty="0" err="1" smtClean="0"/>
              <a:t>neblina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801770" y="1600200"/>
            <a:ext cx="5547742" cy="415545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Está</a:t>
            </a:r>
            <a:r>
              <a:rPr lang="en-US" dirty="0" smtClean="0"/>
              <a:t> </a:t>
            </a:r>
            <a:r>
              <a:rPr lang="en-US" dirty="0" err="1" smtClean="0"/>
              <a:t>nublado</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762667" y="1600200"/>
            <a:ext cx="5842559" cy="437628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Está</a:t>
            </a:r>
            <a:r>
              <a:rPr lang="en-US" dirty="0" smtClean="0"/>
              <a:t> </a:t>
            </a:r>
            <a:r>
              <a:rPr lang="en-US" dirty="0" err="1" smtClean="0"/>
              <a:t>soleado/Hace</a:t>
            </a:r>
            <a:r>
              <a:rPr lang="en-US" dirty="0" smtClean="0"/>
              <a:t> sol</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781505" y="1600200"/>
            <a:ext cx="5728881" cy="4291131"/>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 </a:t>
            </a:r>
            <a:r>
              <a:rPr lang="en-US" dirty="0" err="1" smtClean="0"/>
              <a:t>lluvia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051280" y="1600200"/>
            <a:ext cx="3934015" cy="389467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Llueve</a:t>
            </a:r>
            <a:r>
              <a:rPr lang="en-US" dirty="0" smtClean="0"/>
              <a:t> </a:t>
            </a:r>
            <a:endParaRPr lang="en-US" dirty="0"/>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2"/>
          <a:stretch>
            <a:fillRect/>
          </a:stretch>
        </p:blipFill>
        <p:spPr>
          <a:xfrm>
            <a:off x="2032998" y="1997818"/>
            <a:ext cx="5738263" cy="381855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 </a:t>
            </a:r>
            <a:r>
              <a:rPr lang="en-US" dirty="0" err="1" smtClean="0"/>
              <a:t>nieve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018736" y="1600200"/>
            <a:ext cx="5763164" cy="431681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nieva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831577" y="1600200"/>
            <a:ext cx="5577050" cy="4177404"/>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Hace</a:t>
            </a:r>
            <a:r>
              <a:rPr lang="en-US" dirty="0" smtClean="0"/>
              <a:t> </a:t>
            </a:r>
            <a:r>
              <a:rPr lang="en-US" dirty="0" err="1" smtClean="0"/>
              <a:t>frío</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290093" y="1600200"/>
            <a:ext cx="5371652" cy="4023554"/>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Hace</a:t>
            </a:r>
            <a:r>
              <a:rPr lang="en-US" dirty="0" smtClean="0"/>
              <a:t> </a:t>
            </a:r>
            <a:r>
              <a:rPr lang="en-US" dirty="0" err="1" smtClean="0"/>
              <a:t>calor</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603661" y="1600200"/>
            <a:ext cx="4342215" cy="434221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Hace</a:t>
            </a:r>
            <a:r>
              <a:rPr lang="en-US" dirty="0" smtClean="0"/>
              <a:t> </a:t>
            </a:r>
            <a:r>
              <a:rPr lang="en-US" dirty="0" err="1" smtClean="0"/>
              <a:t>buen</a:t>
            </a:r>
            <a:r>
              <a:rPr lang="en-US" dirty="0" smtClean="0"/>
              <a:t> </a:t>
            </a:r>
            <a:r>
              <a:rPr lang="en-US" dirty="0" err="1" smtClean="0"/>
              <a:t>tiempo</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933183" y="1600199"/>
            <a:ext cx="5651315" cy="425485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La Primavera</a:t>
            </a:r>
            <a:br>
              <a:rPr lang="en-US" dirty="0" smtClean="0"/>
            </a:br>
            <a:endParaRPr lang="en-US" dirty="0"/>
          </a:p>
        </p:txBody>
      </p:sp>
      <p:sp>
        <p:nvSpPr>
          <p:cNvPr id="6" name="Content Placeholder 5"/>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1669881" y="1600200"/>
            <a:ext cx="5872999" cy="439908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Hace</a:t>
            </a:r>
            <a:r>
              <a:rPr lang="en-US" dirty="0" smtClean="0"/>
              <a:t> mal </a:t>
            </a:r>
            <a:r>
              <a:rPr lang="en-US" dirty="0" err="1" smtClean="0"/>
              <a:t>tiempo</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477182" y="1897063"/>
            <a:ext cx="6350000" cy="42291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7"/>
            <a:ext cx="8229600" cy="5735309"/>
          </a:xfrm>
        </p:spPr>
        <p:txBody>
          <a:bodyPr/>
          <a:lstStyle/>
          <a:p>
            <a:r>
              <a:rPr lang="en-US" dirty="0" smtClean="0"/>
              <a:t>La </a:t>
            </a:r>
            <a:r>
              <a:rPr lang="en-US" dirty="0" err="1" smtClean="0"/>
              <a:t>temperatura</a:t>
            </a:r>
            <a:r>
              <a:rPr lang="en-US" dirty="0" smtClean="0"/>
              <a:t> </a:t>
            </a:r>
            <a:r>
              <a:rPr lang="en-US" dirty="0" err="1" smtClean="0"/>
              <a:t>máxima</a:t>
            </a:r>
            <a:r>
              <a:rPr lang="en-US" dirty="0" err="1" smtClean="0">
                <a:latin typeface="Wingdings"/>
                <a:ea typeface="Wingdings"/>
                <a:cs typeface="Wingdings"/>
              </a:rPr>
              <a:t></a:t>
            </a:r>
            <a:r>
              <a:rPr lang="en-US" dirty="0" smtClean="0"/>
              <a:t/>
            </a:r>
            <a:br>
              <a:rPr lang="en-US" dirty="0" smtClean="0"/>
            </a:br>
            <a:r>
              <a:rPr lang="en-US" dirty="0" smtClean="0"/>
              <a:t/>
            </a:r>
            <a:br>
              <a:rPr lang="en-US" dirty="0" smtClean="0"/>
            </a:br>
            <a:r>
              <a:rPr lang="en-US" dirty="0" smtClean="0"/>
              <a:t>La </a:t>
            </a:r>
            <a:r>
              <a:rPr lang="en-US" dirty="0" err="1" smtClean="0"/>
              <a:t>temperatura</a:t>
            </a:r>
            <a:r>
              <a:rPr lang="en-US" dirty="0" smtClean="0"/>
              <a:t> </a:t>
            </a:r>
            <a:r>
              <a:rPr lang="en-US" dirty="0" err="1" smtClean="0"/>
              <a:t>mínima</a:t>
            </a:r>
            <a:r>
              <a:rPr lang="en-US" dirty="0" err="1" smtClean="0">
                <a:latin typeface="Wingdings"/>
                <a:ea typeface="Wingdings"/>
                <a:cs typeface="Wingdings"/>
              </a:rPr>
              <a:t></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00678"/>
          </a:xfrm>
        </p:spPr>
        <p:txBody>
          <a:bodyPr/>
          <a:lstStyle/>
          <a:p>
            <a:r>
              <a:rPr lang="en-US" dirty="0" smtClean="0"/>
              <a:t>Using the vocabulary from the journal entries and the weather words, write your own journal entry saying what you like to do each season when the weather is a specific way. Then switch with the person next to you, and they will present </a:t>
            </a:r>
            <a:r>
              <a:rPr lang="en-US" dirty="0" smtClean="0"/>
              <a:t>your </a:t>
            </a:r>
            <a:r>
              <a:rPr lang="en-US" dirty="0" smtClean="0"/>
              <a:t>answers to the class.</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199996"/>
          </a:xfrm>
        </p:spPr>
        <p:txBody>
          <a:bodyPr/>
          <a:lstStyle/>
          <a:p>
            <a:r>
              <a:rPr lang="en-US" dirty="0" smtClean="0"/>
              <a:t>Ordinal numbers</a:t>
            </a:r>
            <a:br>
              <a:rPr lang="en-US" dirty="0" smtClean="0"/>
            </a:br>
            <a:r>
              <a:rPr lang="en-US" dirty="0" smtClean="0"/>
              <a:t/>
            </a:r>
            <a:br>
              <a:rPr lang="en-US" dirty="0" smtClean="0"/>
            </a:br>
            <a:r>
              <a:rPr lang="en-US" dirty="0" smtClean="0"/>
              <a:t>relax, it just sounds fancy…</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p:spPr>
        <p:txBody>
          <a:bodyPr/>
          <a:lstStyle/>
          <a:p>
            <a:endParaRPr lang="en-US" dirty="0"/>
          </a:p>
        </p:txBody>
      </p:sp>
      <p:pic>
        <p:nvPicPr>
          <p:cNvPr id="5" name="Picture 4"/>
          <p:cNvPicPr>
            <a:picLocks noChangeAspect="1"/>
          </p:cNvPicPr>
          <p:nvPr/>
        </p:nvPicPr>
        <p:blipFill>
          <a:blip r:embed="rId2"/>
          <a:stretch>
            <a:fillRect/>
          </a:stretch>
        </p:blipFill>
        <p:spPr>
          <a:xfrm>
            <a:off x="560704" y="961779"/>
            <a:ext cx="8240616" cy="5183143"/>
          </a:xfrm>
          <a:prstGeom prst="rect">
            <a:avLst/>
          </a:prstGeom>
        </p:spPr>
      </p:pic>
      <p:sp>
        <p:nvSpPr>
          <p:cNvPr id="6" name="TextBox 5"/>
          <p:cNvSpPr txBox="1"/>
          <p:nvPr/>
        </p:nvSpPr>
        <p:spPr>
          <a:xfrm>
            <a:off x="675224" y="2449767"/>
            <a:ext cx="1167903" cy="400110"/>
          </a:xfrm>
          <a:prstGeom prst="rect">
            <a:avLst/>
          </a:prstGeom>
          <a:noFill/>
        </p:spPr>
        <p:txBody>
          <a:bodyPr wrap="square" rtlCol="0">
            <a:spAutoFit/>
          </a:bodyPr>
          <a:lstStyle/>
          <a:p>
            <a:r>
              <a:rPr lang="en-US" sz="2000" b="1" dirty="0" err="1" smtClean="0">
                <a:solidFill>
                  <a:srgbClr val="FF0000"/>
                </a:solidFill>
              </a:rPr>
              <a:t>Primero</a:t>
            </a:r>
            <a:endParaRPr lang="en-US" sz="2000" b="1" dirty="0">
              <a:solidFill>
                <a:srgbClr val="FF0000"/>
              </a:solidFill>
            </a:endParaRPr>
          </a:p>
        </p:txBody>
      </p:sp>
      <p:sp>
        <p:nvSpPr>
          <p:cNvPr id="10" name="TextBox 9"/>
          <p:cNvSpPr txBox="1"/>
          <p:nvPr/>
        </p:nvSpPr>
        <p:spPr>
          <a:xfrm>
            <a:off x="6032940" y="3717392"/>
            <a:ext cx="882473" cy="400110"/>
          </a:xfrm>
          <a:prstGeom prst="rect">
            <a:avLst/>
          </a:prstGeom>
          <a:noFill/>
        </p:spPr>
        <p:txBody>
          <a:bodyPr wrap="none" rtlCol="0">
            <a:spAutoFit/>
          </a:bodyPr>
          <a:lstStyle/>
          <a:p>
            <a:r>
              <a:rPr lang="en-US" sz="2000" b="1" dirty="0" err="1" smtClean="0">
                <a:solidFill>
                  <a:srgbClr val="FF0000"/>
                </a:solidFill>
              </a:rPr>
              <a:t>quinto</a:t>
            </a:r>
            <a:endParaRPr lang="en-US" sz="2000" b="1" dirty="0">
              <a:solidFill>
                <a:srgbClr val="FF0000"/>
              </a:solidFill>
            </a:endParaRPr>
          </a:p>
        </p:txBody>
      </p:sp>
      <p:sp>
        <p:nvSpPr>
          <p:cNvPr id="11" name="TextBox 10"/>
          <p:cNvSpPr txBox="1"/>
          <p:nvPr/>
        </p:nvSpPr>
        <p:spPr>
          <a:xfrm>
            <a:off x="7989523" y="2617735"/>
            <a:ext cx="811797" cy="400110"/>
          </a:xfrm>
          <a:prstGeom prst="rect">
            <a:avLst/>
          </a:prstGeom>
          <a:noFill/>
        </p:spPr>
        <p:txBody>
          <a:bodyPr wrap="square" rtlCol="0">
            <a:spAutoFit/>
          </a:bodyPr>
          <a:lstStyle/>
          <a:p>
            <a:r>
              <a:rPr lang="en-US" sz="2000" b="1" dirty="0" err="1" smtClean="0">
                <a:solidFill>
                  <a:srgbClr val="FF0000"/>
                </a:solidFill>
              </a:rPr>
              <a:t>sexto</a:t>
            </a:r>
            <a:endParaRPr lang="en-US" sz="2000" b="1" dirty="0">
              <a:solidFill>
                <a:srgbClr val="FF0000"/>
              </a:solidFill>
            </a:endParaRPr>
          </a:p>
        </p:txBody>
      </p:sp>
      <p:sp>
        <p:nvSpPr>
          <p:cNvPr id="12" name="TextBox 11"/>
          <p:cNvSpPr txBox="1"/>
          <p:nvPr/>
        </p:nvSpPr>
        <p:spPr>
          <a:xfrm>
            <a:off x="2611388" y="3317282"/>
            <a:ext cx="1088484" cy="400110"/>
          </a:xfrm>
          <a:prstGeom prst="rect">
            <a:avLst/>
          </a:prstGeom>
          <a:noFill/>
        </p:spPr>
        <p:txBody>
          <a:bodyPr wrap="none" rtlCol="0">
            <a:spAutoFit/>
          </a:bodyPr>
          <a:lstStyle/>
          <a:p>
            <a:r>
              <a:rPr lang="en-US" sz="2000" b="1" dirty="0" err="1" smtClean="0">
                <a:solidFill>
                  <a:srgbClr val="FF0000"/>
                </a:solidFill>
              </a:rPr>
              <a:t>segundo</a:t>
            </a:r>
            <a:endParaRPr lang="en-US" sz="2000" b="1" dirty="0">
              <a:solidFill>
                <a:srgbClr val="FF0000"/>
              </a:solidFill>
            </a:endParaRPr>
          </a:p>
        </p:txBody>
      </p:sp>
      <p:sp>
        <p:nvSpPr>
          <p:cNvPr id="13" name="TextBox 12"/>
          <p:cNvSpPr txBox="1"/>
          <p:nvPr/>
        </p:nvSpPr>
        <p:spPr>
          <a:xfrm>
            <a:off x="3155630" y="2265101"/>
            <a:ext cx="949474" cy="400110"/>
          </a:xfrm>
          <a:prstGeom prst="rect">
            <a:avLst/>
          </a:prstGeom>
          <a:noFill/>
        </p:spPr>
        <p:txBody>
          <a:bodyPr wrap="none" rtlCol="0">
            <a:spAutoFit/>
          </a:bodyPr>
          <a:lstStyle/>
          <a:p>
            <a:r>
              <a:rPr lang="en-US" sz="2000" b="1" dirty="0" err="1" smtClean="0">
                <a:solidFill>
                  <a:srgbClr val="FF0000"/>
                </a:solidFill>
              </a:rPr>
              <a:t>tercero</a:t>
            </a:r>
            <a:endParaRPr lang="en-US" sz="2000" b="1" dirty="0">
              <a:solidFill>
                <a:srgbClr val="FF0000"/>
              </a:solidFill>
            </a:endParaRPr>
          </a:p>
        </p:txBody>
      </p:sp>
      <p:sp>
        <p:nvSpPr>
          <p:cNvPr id="14" name="TextBox 13"/>
          <p:cNvSpPr txBox="1"/>
          <p:nvPr/>
        </p:nvSpPr>
        <p:spPr>
          <a:xfrm>
            <a:off x="4212861" y="3838992"/>
            <a:ext cx="871703" cy="400110"/>
          </a:xfrm>
          <a:prstGeom prst="rect">
            <a:avLst/>
          </a:prstGeom>
          <a:noFill/>
        </p:spPr>
        <p:txBody>
          <a:bodyPr wrap="none" rtlCol="0">
            <a:spAutoFit/>
          </a:bodyPr>
          <a:lstStyle/>
          <a:p>
            <a:r>
              <a:rPr lang="en-US" sz="2000" b="1" dirty="0" err="1" smtClean="0">
                <a:solidFill>
                  <a:srgbClr val="FF0000"/>
                </a:solidFill>
              </a:rPr>
              <a:t>cuarto</a:t>
            </a:r>
            <a:endParaRPr lang="en-US" sz="2000" b="1" dirty="0">
              <a:solidFill>
                <a:srgbClr val="FF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p:spPr>
        <p:txBody>
          <a:bodyPr>
            <a:normAutofit fontScale="90000"/>
          </a:bodyPr>
          <a:lstStyle/>
          <a:p>
            <a:r>
              <a:rPr lang="en-US" dirty="0" smtClean="0"/>
              <a:t>1-Primero</a:t>
            </a:r>
            <a:br>
              <a:rPr lang="en-US" dirty="0" smtClean="0"/>
            </a:br>
            <a:r>
              <a:rPr lang="en-US" dirty="0" smtClean="0"/>
              <a:t>2-Segundo</a:t>
            </a:r>
            <a:br>
              <a:rPr lang="en-US" dirty="0" smtClean="0"/>
            </a:br>
            <a:r>
              <a:rPr lang="en-US" dirty="0" smtClean="0"/>
              <a:t>3-Tercero</a:t>
            </a:r>
            <a:br>
              <a:rPr lang="en-US" dirty="0" smtClean="0"/>
            </a:br>
            <a:r>
              <a:rPr lang="en-US" dirty="0" smtClean="0"/>
              <a:t>4-Cuarto</a:t>
            </a:r>
            <a:br>
              <a:rPr lang="en-US" dirty="0" smtClean="0"/>
            </a:br>
            <a:r>
              <a:rPr lang="en-US" dirty="0" smtClean="0"/>
              <a:t>5-Quinto</a:t>
            </a:r>
            <a:br>
              <a:rPr lang="en-US" dirty="0" smtClean="0"/>
            </a:br>
            <a:r>
              <a:rPr lang="en-US" dirty="0" smtClean="0"/>
              <a:t>6-Sexto</a:t>
            </a:r>
            <a:br>
              <a:rPr lang="en-US" dirty="0" smtClean="0"/>
            </a:br>
            <a:r>
              <a:rPr lang="en-US" dirty="0" smtClean="0"/>
              <a:t>7-Séptimo</a:t>
            </a:r>
            <a:br>
              <a:rPr lang="en-US" dirty="0" smtClean="0"/>
            </a:br>
            <a:r>
              <a:rPr lang="en-US" dirty="0" smtClean="0"/>
              <a:t>8-Octavo</a:t>
            </a:r>
            <a:br>
              <a:rPr lang="en-US" dirty="0" smtClean="0"/>
            </a:br>
            <a:r>
              <a:rPr lang="en-US" dirty="0" smtClean="0"/>
              <a:t>9-Noveno</a:t>
            </a:r>
            <a:br>
              <a:rPr lang="en-US" dirty="0" smtClean="0"/>
            </a:br>
            <a:r>
              <a:rPr lang="en-US" dirty="0" smtClean="0"/>
              <a:t>10-Décimo</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39402"/>
          </a:xfrm>
        </p:spPr>
        <p:txBody>
          <a:bodyPr/>
          <a:lstStyle/>
          <a:p>
            <a:r>
              <a:rPr lang="en-US" dirty="0" smtClean="0"/>
              <a:t>Some rules:</a:t>
            </a:r>
            <a:br>
              <a:rPr lang="en-US" dirty="0" smtClean="0"/>
            </a:br>
            <a:r>
              <a:rPr lang="en-US" dirty="0" smtClean="0"/>
              <a:t>1. When </a:t>
            </a:r>
            <a:r>
              <a:rPr lang="en-US" dirty="0" err="1" smtClean="0"/>
              <a:t>primero</a:t>
            </a:r>
            <a:r>
              <a:rPr lang="en-US" dirty="0" smtClean="0"/>
              <a:t> and </a:t>
            </a:r>
            <a:r>
              <a:rPr lang="en-US" dirty="0" err="1" smtClean="0"/>
              <a:t>tercero</a:t>
            </a:r>
            <a:r>
              <a:rPr lang="en-US" dirty="0" smtClean="0"/>
              <a:t> appear before a masculine, singular noun, they are shortened to primer and </a:t>
            </a:r>
            <a:r>
              <a:rPr lang="en-US" dirty="0" err="1" smtClean="0"/>
              <a:t>tercer</a:t>
            </a:r>
            <a:r>
              <a:rPr lang="en-US" dirty="0" smtClean="0"/>
              <a:t/>
            </a:r>
            <a:br>
              <a:rPr lang="en-US" dirty="0" smtClean="0"/>
            </a:br>
            <a:r>
              <a:rPr lang="en-US" dirty="0" smtClean="0"/>
              <a:t>ex.</a:t>
            </a:r>
            <a:br>
              <a:rPr lang="en-US" dirty="0" smtClean="0"/>
            </a:br>
            <a:r>
              <a:rPr lang="en-US" dirty="0" smtClean="0"/>
              <a:t>Rico </a:t>
            </a:r>
            <a:r>
              <a:rPr lang="en-US" dirty="0" err="1" smtClean="0"/>
              <a:t>es</a:t>
            </a:r>
            <a:r>
              <a:rPr lang="en-US" dirty="0" smtClean="0"/>
              <a:t> el primer </a:t>
            </a:r>
            <a:r>
              <a:rPr lang="en-US" dirty="0" err="1" smtClean="0"/>
              <a:t>muchacho</a:t>
            </a:r>
            <a:r>
              <a:rPr lang="en-US" dirty="0" smtClean="0"/>
              <a:t> </a:t>
            </a:r>
            <a:r>
              <a:rPr lang="en-US" dirty="0" err="1" smtClean="0"/>
              <a:t>aquí</a:t>
            </a:r>
            <a:r>
              <a:rPr lang="en-US" dirty="0" smtClean="0"/>
              <a:t/>
            </a:r>
            <a:br>
              <a:rPr lang="en-US" dirty="0" smtClean="0"/>
            </a:br>
            <a:r>
              <a:rPr lang="en-US" dirty="0" smtClean="0"/>
              <a:t>Domingo </a:t>
            </a:r>
            <a:r>
              <a:rPr lang="en-US" dirty="0" err="1" smtClean="0"/>
              <a:t>es</a:t>
            </a:r>
            <a:r>
              <a:rPr lang="en-US" dirty="0" smtClean="0"/>
              <a:t> el </a:t>
            </a:r>
            <a:r>
              <a:rPr lang="en-US" dirty="0" err="1" smtClean="0"/>
              <a:t>tercer</a:t>
            </a:r>
            <a:r>
              <a:rPr lang="en-US" dirty="0" smtClean="0"/>
              <a:t> </a:t>
            </a:r>
            <a:r>
              <a:rPr lang="en-US" dirty="0" err="1" smtClean="0"/>
              <a:t>muchacho</a:t>
            </a:r>
            <a:r>
              <a:rPr lang="en-US" dirty="0" smtClean="0"/>
              <a:t> </a:t>
            </a:r>
            <a:r>
              <a:rPr lang="en-US" dirty="0" err="1" smtClean="0"/>
              <a:t>aquí</a:t>
            </a:r>
            <a:r>
              <a:rPr lang="en-US" dirty="0" smtClean="0"/>
              <a:t>.</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292933"/>
          </a:xfrm>
        </p:spPr>
        <p:txBody>
          <a:bodyPr>
            <a:normAutofit fontScale="90000"/>
          </a:bodyPr>
          <a:lstStyle/>
          <a:p>
            <a:r>
              <a:rPr lang="en-US" sz="2400" dirty="0" smtClean="0"/>
              <a:t>Some rules:</a:t>
            </a:r>
            <a:br>
              <a:rPr lang="en-US" sz="2400" dirty="0" smtClean="0"/>
            </a:br>
            <a:r>
              <a:rPr lang="en-US" sz="2400" dirty="0" smtClean="0"/>
              <a:t>1. When </a:t>
            </a:r>
            <a:r>
              <a:rPr lang="en-US" sz="2400" dirty="0" err="1" smtClean="0"/>
              <a:t>primero</a:t>
            </a:r>
            <a:r>
              <a:rPr lang="en-US" sz="2400" dirty="0" smtClean="0"/>
              <a:t> and </a:t>
            </a:r>
            <a:r>
              <a:rPr lang="en-US" sz="2400" dirty="0" err="1" smtClean="0"/>
              <a:t>tercero</a:t>
            </a:r>
            <a:r>
              <a:rPr lang="en-US" sz="2400" dirty="0" smtClean="0"/>
              <a:t> appear before a masculine, singular noun, they are shortened to primer and </a:t>
            </a:r>
            <a:r>
              <a:rPr lang="en-US" sz="2400" dirty="0" err="1" smtClean="0"/>
              <a:t>tercer</a:t>
            </a:r>
            <a:r>
              <a:rPr lang="en-US" sz="2400" dirty="0" smtClean="0"/>
              <a:t/>
            </a:r>
            <a:br>
              <a:rPr lang="en-US" sz="2400" dirty="0" smtClean="0"/>
            </a:br>
            <a:r>
              <a:rPr lang="en-US" sz="2400" dirty="0" smtClean="0"/>
              <a:t>ex.</a:t>
            </a:r>
            <a:br>
              <a:rPr lang="en-US" sz="2400" dirty="0" smtClean="0"/>
            </a:br>
            <a:r>
              <a:rPr lang="en-US" sz="2400" dirty="0" smtClean="0"/>
              <a:t>Rico </a:t>
            </a:r>
            <a:r>
              <a:rPr lang="en-US" sz="2400" dirty="0" err="1" smtClean="0"/>
              <a:t>es</a:t>
            </a:r>
            <a:r>
              <a:rPr lang="en-US" sz="2400" dirty="0" smtClean="0"/>
              <a:t> el primer </a:t>
            </a:r>
            <a:r>
              <a:rPr lang="en-US" sz="2400" dirty="0" err="1" smtClean="0"/>
              <a:t>muchacho</a:t>
            </a:r>
            <a:r>
              <a:rPr lang="en-US" sz="2400" dirty="0" smtClean="0"/>
              <a:t> </a:t>
            </a:r>
            <a:r>
              <a:rPr lang="en-US" sz="2400" dirty="0" err="1" smtClean="0"/>
              <a:t>aquí</a:t>
            </a:r>
            <a:r>
              <a:rPr lang="en-US" sz="2400" dirty="0" smtClean="0"/>
              <a:t/>
            </a:r>
            <a:br>
              <a:rPr lang="en-US" sz="2400" dirty="0" smtClean="0"/>
            </a:br>
            <a:r>
              <a:rPr lang="en-US" sz="2400" dirty="0" smtClean="0"/>
              <a:t>Domingo </a:t>
            </a:r>
            <a:r>
              <a:rPr lang="en-US" sz="2400" dirty="0" err="1" smtClean="0"/>
              <a:t>es</a:t>
            </a:r>
            <a:r>
              <a:rPr lang="en-US" sz="2400" dirty="0" smtClean="0"/>
              <a:t> el </a:t>
            </a:r>
            <a:r>
              <a:rPr lang="en-US" sz="2400" dirty="0" err="1" smtClean="0"/>
              <a:t>tercer</a:t>
            </a:r>
            <a:r>
              <a:rPr lang="en-US" sz="2400" dirty="0" smtClean="0"/>
              <a:t> </a:t>
            </a:r>
            <a:r>
              <a:rPr lang="en-US" sz="2400" dirty="0" err="1" smtClean="0"/>
              <a:t>muchacho</a:t>
            </a:r>
            <a:r>
              <a:rPr lang="en-US" sz="2400" dirty="0" smtClean="0"/>
              <a:t> </a:t>
            </a:r>
            <a:r>
              <a:rPr lang="en-US" sz="2400" dirty="0" err="1" smtClean="0"/>
              <a:t>aquí</a:t>
            </a:r>
            <a:r>
              <a:rPr lang="en-US" sz="2400" dirty="0" smtClean="0"/>
              <a:t>.</a:t>
            </a:r>
            <a:br>
              <a:rPr lang="en-US" sz="2400" dirty="0" smtClean="0"/>
            </a:br>
            <a:r>
              <a:rPr lang="en-US" sz="2400" dirty="0" smtClean="0"/>
              <a:t/>
            </a:r>
            <a:br>
              <a:rPr lang="en-US" sz="2400" dirty="0" smtClean="0"/>
            </a:br>
            <a:r>
              <a:rPr lang="en-US" sz="4000" dirty="0" smtClean="0"/>
              <a:t>2. Ordinal numbers ending in </a:t>
            </a:r>
            <a:r>
              <a:rPr lang="en-US" sz="4000" dirty="0" err="1" smtClean="0"/>
              <a:t>o</a:t>
            </a:r>
            <a:r>
              <a:rPr lang="en-US" sz="4000" dirty="0" smtClean="0"/>
              <a:t>, a, </a:t>
            </a:r>
            <a:r>
              <a:rPr lang="en-US" sz="4000" dirty="0" err="1" smtClean="0"/>
              <a:t>os</a:t>
            </a:r>
            <a:r>
              <a:rPr lang="en-US" sz="4000" dirty="0" smtClean="0"/>
              <a:t>, and as are abbreviated by putting those letters next to the appropriate number</a:t>
            </a:r>
            <a:br>
              <a:rPr lang="en-US" sz="4000" dirty="0" smtClean="0"/>
            </a:br>
            <a:r>
              <a:rPr lang="en-US" sz="4000" dirty="0" smtClean="0"/>
              <a:t>Ex.  </a:t>
            </a:r>
            <a:br>
              <a:rPr lang="en-US" sz="4000" dirty="0" smtClean="0"/>
            </a:br>
            <a:r>
              <a:rPr lang="en-US" sz="4000" dirty="0" smtClean="0"/>
              <a:t>Rico </a:t>
            </a:r>
            <a:r>
              <a:rPr lang="en-US" sz="4000" dirty="0" err="1" smtClean="0"/>
              <a:t>es</a:t>
            </a:r>
            <a:r>
              <a:rPr lang="en-US" sz="4000" dirty="0" smtClean="0"/>
              <a:t> el 1° </a:t>
            </a:r>
            <a:r>
              <a:rPr lang="en-US" sz="4000" dirty="0" err="1" smtClean="0"/>
              <a:t>muchacho</a:t>
            </a:r>
            <a:r>
              <a:rPr lang="en-US" sz="4000" dirty="0" smtClean="0"/>
              <a:t> </a:t>
            </a:r>
            <a:r>
              <a:rPr lang="en-US" sz="4000" dirty="0" err="1" smtClean="0"/>
              <a:t>aquí</a:t>
            </a:r>
            <a:r>
              <a:rPr lang="en-US" sz="4000" dirty="0" smtClean="0"/>
              <a:t/>
            </a:r>
            <a:br>
              <a:rPr lang="en-US" sz="4000" dirty="0" smtClean="0"/>
            </a:br>
            <a:endParaRPr lang="en-US" sz="4000" dirty="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076079"/>
          </a:xfrm>
        </p:spPr>
        <p:txBody>
          <a:bodyPr/>
          <a:lstStyle/>
          <a:p>
            <a:r>
              <a:rPr lang="en-US" dirty="0" err="1" smtClean="0"/>
              <a:t>Qué</a:t>
            </a:r>
            <a:r>
              <a:rPr lang="en-US" dirty="0" smtClean="0"/>
              <a:t> </a:t>
            </a:r>
            <a:r>
              <a:rPr lang="en-US" dirty="0" err="1" smtClean="0"/>
              <a:t>quehaceres</a:t>
            </a:r>
            <a:r>
              <a:rPr lang="en-US" dirty="0" smtClean="0"/>
              <a:t> </a:t>
            </a:r>
            <a:r>
              <a:rPr lang="en-US" dirty="0" err="1" smtClean="0"/>
              <a:t>necesitan</a:t>
            </a:r>
            <a:r>
              <a:rPr lang="en-US" dirty="0" smtClean="0"/>
              <a:t> </a:t>
            </a:r>
            <a:r>
              <a:rPr lang="en-US" dirty="0" err="1" smtClean="0"/>
              <a:t>hacer</a:t>
            </a:r>
            <a:r>
              <a:rPr lang="en-US" dirty="0" smtClean="0"/>
              <a:t> </a:t>
            </a:r>
            <a:r>
              <a:rPr lang="en-US" dirty="0" err="1" smtClean="0"/>
              <a:t>quando</a:t>
            </a:r>
            <a:r>
              <a:rPr lang="en-US" dirty="0" smtClean="0"/>
              <a:t> </a:t>
            </a:r>
            <a:r>
              <a:rPr lang="en-US" dirty="0" err="1" smtClean="0"/>
              <a:t>vuelven</a:t>
            </a:r>
            <a:r>
              <a:rPr lang="en-US" dirty="0" smtClean="0"/>
              <a:t> a </a:t>
            </a:r>
            <a:r>
              <a:rPr lang="en-US" dirty="0" err="1" smtClean="0"/>
              <a:t>sus</a:t>
            </a:r>
            <a:r>
              <a:rPr lang="en-US" dirty="0" smtClean="0"/>
              <a:t> </a:t>
            </a:r>
            <a:r>
              <a:rPr lang="en-US" dirty="0" err="1" smtClean="0"/>
              <a:t>casas</a:t>
            </a:r>
            <a:r>
              <a:rPr lang="en-US" dirty="0" smtClean="0"/>
              <a:t>?</a:t>
            </a:r>
            <a:br>
              <a:rPr lang="en-US" dirty="0" smtClean="0"/>
            </a:br>
            <a:r>
              <a:rPr lang="en-US" dirty="0" err="1" smtClean="0"/>
              <a:t>Qué</a:t>
            </a:r>
            <a:r>
              <a:rPr lang="en-US" dirty="0" smtClean="0"/>
              <a:t> </a:t>
            </a:r>
            <a:r>
              <a:rPr lang="en-US" dirty="0" err="1" smtClean="0"/>
              <a:t>necesitan</a:t>
            </a:r>
            <a:r>
              <a:rPr lang="en-US" dirty="0" smtClean="0"/>
              <a:t> </a:t>
            </a:r>
            <a:r>
              <a:rPr lang="en-US" dirty="0" err="1" smtClean="0"/>
              <a:t>hacer</a:t>
            </a:r>
            <a:r>
              <a:rPr lang="en-US" dirty="0" smtClean="0"/>
              <a:t> </a:t>
            </a:r>
            <a:r>
              <a:rPr lang="en-US" dirty="0" err="1" smtClean="0"/>
              <a:t>primero</a:t>
            </a:r>
            <a:r>
              <a:rPr lang="en-US" dirty="0" smtClean="0"/>
              <a:t>?</a:t>
            </a:r>
            <a:br>
              <a:rPr lang="en-US" dirty="0" smtClean="0"/>
            </a:br>
            <a:r>
              <a:rPr lang="en-US" dirty="0" smtClean="0"/>
              <a:t>Segundo?</a:t>
            </a:r>
            <a:br>
              <a:rPr lang="en-US" dirty="0" smtClean="0"/>
            </a:br>
            <a:r>
              <a:rPr lang="en-US" dirty="0" err="1" smtClean="0"/>
              <a:t>Tercero</a:t>
            </a:r>
            <a:r>
              <a:rPr lang="en-US" dirty="0" smtClean="0"/>
              <a:t>?</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El </a:t>
            </a:r>
            <a:r>
              <a:rPr lang="en-US" dirty="0" err="1" smtClean="0"/>
              <a:t>mundo</a:t>
            </a:r>
            <a:endParaRPr lang="en-US" dirty="0"/>
          </a:p>
        </p:txBody>
      </p:sp>
      <p:sp>
        <p:nvSpPr>
          <p:cNvPr id="4" name="Content Placeholder 3"/>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2138947" y="1600200"/>
            <a:ext cx="5920789" cy="444059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277443"/>
          </a:xfrm>
        </p:spPr>
        <p:txBody>
          <a:bodyPr>
            <a:normAutofit fontScale="90000"/>
          </a:bodyPr>
          <a:lstStyle/>
          <a:p>
            <a:r>
              <a:rPr lang="en-US" sz="2800" dirty="0" smtClean="0"/>
              <a:t>Me </a:t>
            </a:r>
            <a:r>
              <a:rPr lang="en-US" sz="2800" dirty="0" err="1" smtClean="0"/>
              <a:t>gusta</a:t>
            </a:r>
            <a:r>
              <a:rPr lang="en-US" sz="2800" dirty="0" smtClean="0"/>
              <a:t> </a:t>
            </a:r>
            <a:r>
              <a:rPr lang="en-US" sz="2800" dirty="0" err="1" smtClean="0"/>
              <a:t>ir</a:t>
            </a:r>
            <a:r>
              <a:rPr lang="en-US" sz="2800" dirty="0" smtClean="0"/>
              <a:t> a </a:t>
            </a:r>
            <a:r>
              <a:rPr lang="en-US" sz="2800" dirty="0" err="1" smtClean="0"/>
              <a:t>Viña</a:t>
            </a:r>
            <a:r>
              <a:rPr lang="en-US" sz="2800" dirty="0" smtClean="0"/>
              <a:t> del Mar en la primavera, </a:t>
            </a:r>
            <a:r>
              <a:rPr lang="en-US" sz="2800" dirty="0" err="1" smtClean="0"/>
              <a:t>porque</a:t>
            </a:r>
            <a:r>
              <a:rPr lang="en-US" sz="2800" dirty="0" smtClean="0"/>
              <a:t> </a:t>
            </a:r>
            <a:r>
              <a:rPr lang="en-US" sz="2800" dirty="0" err="1" smtClean="0"/>
              <a:t>puedo</a:t>
            </a:r>
            <a:r>
              <a:rPr lang="en-US" sz="2800" dirty="0" smtClean="0"/>
              <a:t> </a:t>
            </a:r>
            <a:r>
              <a:rPr lang="en-US" sz="2800" dirty="0" err="1" smtClean="0"/>
              <a:t>salir</a:t>
            </a:r>
            <a:r>
              <a:rPr lang="en-US" sz="2800" dirty="0" smtClean="0"/>
              <a:t> a </a:t>
            </a:r>
            <a:r>
              <a:rPr lang="en-US" sz="2800" dirty="0" err="1" smtClean="0"/>
              <a:t>patinar</a:t>
            </a:r>
            <a:r>
              <a:rPr lang="en-US" sz="2800" dirty="0" smtClean="0"/>
              <a:t> </a:t>
            </a:r>
            <a:r>
              <a:rPr lang="en-US" sz="2800" dirty="0" err="1" smtClean="0"/>
              <a:t>o</a:t>
            </a:r>
            <a:r>
              <a:rPr lang="en-US" sz="2800" dirty="0" smtClean="0"/>
              <a:t> a </a:t>
            </a:r>
            <a:r>
              <a:rPr lang="en-US" sz="2800" dirty="0" err="1" smtClean="0"/>
              <a:t>dar</a:t>
            </a:r>
            <a:r>
              <a:rPr lang="en-US" sz="2800" dirty="0" smtClean="0"/>
              <a:t> un </a:t>
            </a:r>
            <a:r>
              <a:rPr lang="en-US" sz="2800" dirty="0" err="1" smtClean="0"/>
              <a:t>paseo</a:t>
            </a:r>
            <a:r>
              <a:rPr lang="en-US" sz="2800" dirty="0" smtClean="0"/>
              <a:t> </a:t>
            </a:r>
            <a:r>
              <a:rPr lang="en-US" sz="2800" dirty="0" err="1" smtClean="0"/>
              <a:t>por</a:t>
            </a:r>
            <a:r>
              <a:rPr lang="en-US" sz="2800" dirty="0" smtClean="0"/>
              <a:t> la playa. </a:t>
            </a:r>
            <a:r>
              <a:rPr lang="en-US" sz="2800" dirty="0" err="1" smtClean="0"/>
              <a:t>También</a:t>
            </a:r>
            <a:r>
              <a:rPr lang="en-US" sz="2800" dirty="0" smtClean="0"/>
              <a:t> me </a:t>
            </a:r>
            <a:r>
              <a:rPr lang="en-US" sz="2800" dirty="0" err="1" smtClean="0"/>
              <a:t>gusta</a:t>
            </a:r>
            <a:r>
              <a:rPr lang="en-US" sz="2800" dirty="0" smtClean="0"/>
              <a:t> mucho </a:t>
            </a:r>
            <a:r>
              <a:rPr lang="en-US" sz="2800" dirty="0" err="1" smtClean="0"/>
              <a:t>montar</a:t>
            </a:r>
            <a:r>
              <a:rPr lang="en-US" sz="2800" dirty="0" smtClean="0"/>
              <a:t> en </a:t>
            </a:r>
            <a:r>
              <a:rPr lang="en-US" sz="2800" dirty="0" err="1" smtClean="0"/>
              <a:t>bicicleta</a:t>
            </a:r>
            <a:r>
              <a:rPr lang="en-US" sz="2800" dirty="0" smtClean="0"/>
              <a:t> </a:t>
            </a:r>
            <a:r>
              <a:rPr lang="en-US" sz="2800" dirty="0" err="1" smtClean="0"/>
              <a:t>y</a:t>
            </a:r>
            <a:r>
              <a:rPr lang="en-US" sz="2800" dirty="0" smtClean="0"/>
              <a:t> </a:t>
            </a:r>
            <a:r>
              <a:rPr lang="en-US" sz="2800" dirty="0" err="1" smtClean="0"/>
              <a:t>casi</a:t>
            </a:r>
            <a:r>
              <a:rPr lang="en-US" sz="2800" dirty="0" smtClean="0"/>
              <a:t> </a:t>
            </a:r>
            <a:r>
              <a:rPr lang="en-US" sz="2800" dirty="0" err="1" smtClean="0"/>
              <a:t>siempre</a:t>
            </a:r>
            <a:r>
              <a:rPr lang="en-US" sz="2800" dirty="0" smtClean="0"/>
              <a:t> soy la </a:t>
            </a:r>
            <a:r>
              <a:rPr lang="en-US" sz="2800" dirty="0" err="1" smtClean="0"/>
              <a:t>primera</a:t>
            </a:r>
            <a:r>
              <a:rPr lang="en-US" sz="2800" dirty="0" smtClean="0"/>
              <a:t> de </a:t>
            </a:r>
            <a:r>
              <a:rPr lang="en-US" sz="2800" dirty="0" err="1" smtClean="0"/>
              <a:t>las</a:t>
            </a:r>
            <a:r>
              <a:rPr lang="en-US" sz="2800" dirty="0" smtClean="0"/>
              <a:t> </a:t>
            </a:r>
            <a:r>
              <a:rPr lang="en-US" sz="2800" dirty="0" err="1" smtClean="0"/>
              <a:t>muchachas</a:t>
            </a:r>
            <a:r>
              <a:rPr lang="en-US" sz="2800" dirty="0" smtClean="0"/>
              <a:t> </a:t>
            </a:r>
            <a:r>
              <a:rPr lang="en-US" sz="2800" dirty="0" err="1" smtClean="0"/>
              <a:t>cuando</a:t>
            </a:r>
            <a:r>
              <a:rPr lang="en-US" sz="2800" dirty="0" smtClean="0"/>
              <a:t> hay </a:t>
            </a:r>
            <a:r>
              <a:rPr lang="en-US" sz="2800" dirty="0" err="1" smtClean="0"/>
              <a:t>competencias</a:t>
            </a:r>
            <a:r>
              <a:rPr lang="en-US" sz="2800" dirty="0" smtClean="0"/>
              <a:t>. Es mi </a:t>
            </a:r>
            <a:r>
              <a:rPr lang="en-US" sz="2800" dirty="0" err="1" smtClean="0"/>
              <a:t>estación</a:t>
            </a:r>
            <a:r>
              <a:rPr lang="en-US" sz="2800" dirty="0" smtClean="0"/>
              <a:t> </a:t>
            </a:r>
            <a:r>
              <a:rPr lang="en-US" sz="2800" dirty="0" err="1" smtClean="0"/>
              <a:t>favorita</a:t>
            </a:r>
            <a:r>
              <a:rPr lang="en-US" sz="2800" dirty="0" smtClean="0"/>
              <a:t> </a:t>
            </a:r>
            <a:r>
              <a:rPr lang="en-US" sz="2800" dirty="0" err="1" smtClean="0"/>
              <a:t>y</a:t>
            </a:r>
            <a:r>
              <a:rPr lang="en-US" sz="2800" dirty="0" smtClean="0"/>
              <a:t> hay </a:t>
            </a:r>
            <a:r>
              <a:rPr lang="en-US" sz="2800" dirty="0" err="1" smtClean="0"/>
              <a:t>muchas</a:t>
            </a:r>
            <a:r>
              <a:rPr lang="en-US" sz="2800" dirty="0" smtClean="0"/>
              <a:t> </a:t>
            </a:r>
            <a:r>
              <a:rPr lang="en-US" sz="2800" dirty="0" err="1" smtClean="0"/>
              <a:t>flores</a:t>
            </a:r>
            <a:r>
              <a:rPr lang="en-US" sz="2800" dirty="0" smtClean="0"/>
              <a:t> </a:t>
            </a:r>
            <a:r>
              <a:rPr lang="en-US" sz="2800" dirty="0" err="1" smtClean="0"/>
              <a:t>por</a:t>
            </a:r>
            <a:r>
              <a:rPr lang="en-US" sz="2800" dirty="0" smtClean="0"/>
              <a:t> </a:t>
            </a:r>
            <a:r>
              <a:rPr lang="en-US" sz="2800" dirty="0" err="1" smtClean="0"/>
              <a:t>todos</a:t>
            </a:r>
            <a:r>
              <a:rPr lang="en-US" sz="2800" dirty="0" smtClean="0"/>
              <a:t> </a:t>
            </a:r>
            <a:r>
              <a:rPr lang="en-US" sz="2800" dirty="0" err="1" smtClean="0"/>
              <a:t>lados</a:t>
            </a:r>
            <a:r>
              <a:rPr lang="en-US" sz="2800" dirty="0" smtClean="0"/>
              <a:t>.</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endParaRPr lang="en-US" sz="2800" dirty="0"/>
          </a:p>
        </p:txBody>
      </p:sp>
      <p:pic>
        <p:nvPicPr>
          <p:cNvPr id="3" name="Picture 2"/>
          <p:cNvPicPr>
            <a:picLocks noChangeAspect="1"/>
          </p:cNvPicPr>
          <p:nvPr/>
        </p:nvPicPr>
        <p:blipFill>
          <a:blip r:embed="rId2"/>
          <a:stretch>
            <a:fillRect/>
          </a:stretch>
        </p:blipFill>
        <p:spPr>
          <a:xfrm>
            <a:off x="2664015" y="2784898"/>
            <a:ext cx="2298700" cy="3543300"/>
          </a:xfrm>
          <a:prstGeom prst="rect">
            <a:avLst/>
          </a:prstGeom>
        </p:spPr>
      </p:pic>
      <p:sp>
        <p:nvSpPr>
          <p:cNvPr id="4" name="TextBox 3"/>
          <p:cNvSpPr txBox="1"/>
          <p:nvPr/>
        </p:nvSpPr>
        <p:spPr>
          <a:xfrm>
            <a:off x="5613231" y="3531618"/>
            <a:ext cx="1109649" cy="400110"/>
          </a:xfrm>
          <a:prstGeom prst="rect">
            <a:avLst/>
          </a:prstGeom>
          <a:noFill/>
        </p:spPr>
        <p:txBody>
          <a:bodyPr wrap="none" rtlCol="0">
            <a:spAutoFit/>
          </a:bodyPr>
          <a:lstStyle/>
          <a:p>
            <a:r>
              <a:rPr lang="en-US" sz="2000" dirty="0" err="1" smtClean="0"/>
              <a:t>Shakira</a:t>
            </a:r>
            <a:r>
              <a:rPr lang="en-US" sz="2000" dirty="0" smtClean="0"/>
              <a:t>!!</a:t>
            </a:r>
            <a:endParaRPr lang="en-US" sz="2000" dirty="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país</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589412" y="1681163"/>
            <a:ext cx="5918200" cy="44450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estado</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182290" y="1554163"/>
            <a:ext cx="4965700" cy="45720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 ciudad (la ciudad de Nueva York)</a:t>
            </a:r>
            <a:endParaRPr lang="en-US" dirty="0"/>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978260" y="1600200"/>
            <a:ext cx="6985000" cy="44958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 capital</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028824" y="1600200"/>
            <a:ext cx="7277036" cy="4101602"/>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norte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700663" y="1846401"/>
            <a:ext cx="3695700" cy="3784600"/>
          </a:xfrm>
          <a:prstGeom prst="rect">
            <a:avLst/>
          </a:prstGeom>
        </p:spPr>
      </p:pic>
      <p:sp>
        <p:nvSpPr>
          <p:cNvPr id="5" name="TextBox 4"/>
          <p:cNvSpPr txBox="1"/>
          <p:nvPr/>
        </p:nvSpPr>
        <p:spPr>
          <a:xfrm>
            <a:off x="5650004" y="2014129"/>
            <a:ext cx="622686" cy="584776"/>
          </a:xfrm>
          <a:prstGeom prst="rect">
            <a:avLst/>
          </a:prstGeom>
          <a:noFill/>
        </p:spPr>
        <p:txBody>
          <a:bodyPr wrap="none" rtlCol="0">
            <a:spAutoFit/>
          </a:bodyPr>
          <a:lstStyle/>
          <a:p>
            <a:r>
              <a:rPr lang="en-US" sz="3200" dirty="0" err="1" smtClean="0">
                <a:latin typeface="Wingdings"/>
                <a:ea typeface="Wingdings"/>
                <a:cs typeface="Wingdings"/>
              </a:rPr>
              <a:t></a:t>
            </a:r>
            <a:endParaRPr lang="en-US" sz="3200" dirty="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este</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700663" y="1846401"/>
            <a:ext cx="3695700" cy="3784600"/>
          </a:xfrm>
          <a:prstGeom prst="rect">
            <a:avLst/>
          </a:prstGeom>
        </p:spPr>
      </p:pic>
      <p:sp>
        <p:nvSpPr>
          <p:cNvPr id="5" name="TextBox 4"/>
          <p:cNvSpPr txBox="1"/>
          <p:nvPr/>
        </p:nvSpPr>
        <p:spPr>
          <a:xfrm>
            <a:off x="6855165" y="3629012"/>
            <a:ext cx="677439" cy="646331"/>
          </a:xfrm>
          <a:prstGeom prst="rect">
            <a:avLst/>
          </a:prstGeom>
          <a:noFill/>
        </p:spPr>
        <p:txBody>
          <a:bodyPr wrap="none" rtlCol="0">
            <a:spAutoFit/>
          </a:bodyPr>
          <a:lstStyle/>
          <a:p>
            <a:r>
              <a:rPr lang="en-US" sz="3600" dirty="0" err="1" smtClean="0">
                <a:latin typeface="Wingdings"/>
                <a:ea typeface="Wingdings"/>
                <a:cs typeface="Wingdings"/>
              </a:rPr>
              <a:t></a:t>
            </a:r>
            <a:endParaRPr lang="en-US" sz="3600" dirty="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sur</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700663" y="1846401"/>
            <a:ext cx="3695700" cy="3784600"/>
          </a:xfrm>
          <a:prstGeom prst="rect">
            <a:avLst/>
          </a:prstGeom>
        </p:spPr>
      </p:pic>
      <p:sp>
        <p:nvSpPr>
          <p:cNvPr id="5" name="TextBox 4"/>
          <p:cNvSpPr txBox="1"/>
          <p:nvPr/>
        </p:nvSpPr>
        <p:spPr>
          <a:xfrm>
            <a:off x="3628443" y="4984670"/>
            <a:ext cx="677439" cy="646331"/>
          </a:xfrm>
          <a:prstGeom prst="rect">
            <a:avLst/>
          </a:prstGeom>
          <a:noFill/>
        </p:spPr>
        <p:txBody>
          <a:bodyPr wrap="none" rtlCol="0">
            <a:spAutoFit/>
          </a:bodyPr>
          <a:lstStyle/>
          <a:p>
            <a:r>
              <a:rPr lang="en-US" sz="3600" dirty="0" err="1" smtClean="0">
                <a:latin typeface="Wingdings"/>
                <a:ea typeface="Wingdings"/>
                <a:cs typeface="Wingdings"/>
              </a:rPr>
              <a:t></a:t>
            </a:r>
            <a:endParaRPr lang="en-US" sz="3600" dirty="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oeste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700663" y="1846401"/>
            <a:ext cx="3695700" cy="3784600"/>
          </a:xfrm>
          <a:prstGeom prst="rect">
            <a:avLst/>
          </a:prstGeom>
        </p:spPr>
      </p:pic>
      <p:sp>
        <p:nvSpPr>
          <p:cNvPr id="5" name="TextBox 4"/>
          <p:cNvSpPr txBox="1"/>
          <p:nvPr/>
        </p:nvSpPr>
        <p:spPr>
          <a:xfrm>
            <a:off x="1969726" y="3486474"/>
            <a:ext cx="677439" cy="646331"/>
          </a:xfrm>
          <a:prstGeom prst="rect">
            <a:avLst/>
          </a:prstGeom>
          <a:noFill/>
        </p:spPr>
        <p:txBody>
          <a:bodyPr wrap="none" rtlCol="0">
            <a:spAutoFit/>
          </a:bodyPr>
          <a:lstStyle/>
          <a:p>
            <a:r>
              <a:rPr lang="en-US" sz="3600" dirty="0" err="1" smtClean="0">
                <a:latin typeface="Wingdings"/>
                <a:ea typeface="Wingdings"/>
                <a:cs typeface="Wingdings"/>
              </a:rPr>
              <a:t></a:t>
            </a:r>
            <a:endParaRPr lang="en-US" sz="3600" dirty="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 </a:t>
            </a:r>
            <a:r>
              <a:rPr lang="en-US" dirty="0" err="1" smtClean="0"/>
              <a:t>tierra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561661" y="1679908"/>
            <a:ext cx="6174698" cy="4094093"/>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agua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869343" y="1761388"/>
            <a:ext cx="5156456" cy="3862365"/>
          </a:xfrm>
          <a:prstGeom prst="rect">
            <a:avLst/>
          </a:prstGeom>
        </p:spPr>
      </p:pic>
      <p:pic>
        <p:nvPicPr>
          <p:cNvPr id="5" name="Picture 4"/>
          <p:cNvPicPr>
            <a:picLocks noChangeAspect="1"/>
          </p:cNvPicPr>
          <p:nvPr/>
        </p:nvPicPr>
        <p:blipFill>
          <a:blip r:embed="rId3"/>
          <a:stretch>
            <a:fillRect/>
          </a:stretch>
        </p:blipFill>
        <p:spPr>
          <a:xfrm>
            <a:off x="6037484" y="1761388"/>
            <a:ext cx="2649316" cy="338976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El </a:t>
            </a:r>
            <a:r>
              <a:rPr lang="en-US" dirty="0" err="1" smtClean="0"/>
              <a:t>Verano</a:t>
            </a:r>
            <a:endParaRPr lang="en-US" dirty="0"/>
          </a:p>
        </p:txBody>
      </p:sp>
      <p:sp>
        <p:nvSpPr>
          <p:cNvPr id="4" name="Content Placeholder 3"/>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1464664" y="1956459"/>
            <a:ext cx="6379635" cy="397604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aire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634842" y="1600200"/>
            <a:ext cx="7620000" cy="47879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 </a:t>
            </a:r>
            <a:r>
              <a:rPr lang="en-US" dirty="0" err="1" smtClean="0"/>
              <a:t>planta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103559" y="1414463"/>
            <a:ext cx="3175000" cy="47117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sol</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517570" y="1600200"/>
            <a:ext cx="4442320" cy="4305933"/>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 </a:t>
            </a:r>
            <a:r>
              <a:rPr lang="en-US" dirty="0" err="1" smtClean="0"/>
              <a:t>luna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856934" y="1417638"/>
            <a:ext cx="4565870" cy="4347503"/>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107058"/>
          </a:xfrm>
        </p:spPr>
        <p:txBody>
          <a:bodyPr>
            <a:normAutofit fontScale="90000"/>
          </a:bodyPr>
          <a:lstStyle/>
          <a:p>
            <a:r>
              <a:rPr lang="en-US" dirty="0" smtClean="0"/>
              <a:t/>
            </a:r>
            <a:br>
              <a:rPr lang="en-US" dirty="0" smtClean="0"/>
            </a:br>
            <a:r>
              <a:rPr lang="en-US" dirty="0" smtClean="0"/>
              <a:t/>
            </a:r>
            <a:br>
              <a:rPr lang="en-US" dirty="0" smtClean="0"/>
            </a:br>
            <a:r>
              <a:rPr lang="en-US" dirty="0" smtClean="0"/>
              <a:t>On the picture of the world, mark it using our new </a:t>
            </a:r>
            <a:r>
              <a:rPr lang="en-US" dirty="0" err="1" smtClean="0"/>
              <a:t>vocab</a:t>
            </a:r>
            <a:r>
              <a:rPr lang="en-US" dirty="0" smtClean="0"/>
              <a:t>: </a:t>
            </a:r>
            <a:br>
              <a:rPr lang="en-US" dirty="0" smtClean="0"/>
            </a:br>
            <a:r>
              <a:rPr lang="en-US" dirty="0" smtClean="0"/>
              <a:t>los </a:t>
            </a:r>
            <a:r>
              <a:rPr lang="en-US" dirty="0" err="1" smtClean="0"/>
              <a:t>puntos</a:t>
            </a:r>
            <a:r>
              <a:rPr lang="en-US" dirty="0" smtClean="0"/>
              <a:t> </a:t>
            </a:r>
            <a:r>
              <a:rPr lang="en-US" dirty="0" err="1" smtClean="0"/>
              <a:t>cardinales</a:t>
            </a:r>
            <a:r>
              <a:rPr lang="en-US" dirty="0" smtClean="0"/>
              <a:t/>
            </a:r>
            <a:br>
              <a:rPr lang="en-US" dirty="0" smtClean="0"/>
            </a:br>
            <a:r>
              <a:rPr lang="en-US" dirty="0" err="1" smtClean="0"/>
              <a:t>vocabulario</a:t>
            </a:r>
            <a:r>
              <a:rPr lang="en-US" dirty="0" smtClean="0"/>
              <a:t> </a:t>
            </a:r>
            <a:r>
              <a:rPr lang="en-US" dirty="0" err="1" smtClean="0"/>
              <a:t>geográfico</a:t>
            </a:r>
            <a:r>
              <a:rPr lang="en-US" dirty="0" smtClean="0"/>
              <a:t/>
            </a:r>
            <a:br>
              <a:rPr lang="en-US" dirty="0" smtClean="0"/>
            </a:br>
            <a:r>
              <a:rPr lang="en-US" dirty="0" err="1" smtClean="0"/>
              <a:t>dondé</a:t>
            </a:r>
            <a:r>
              <a:rPr lang="en-US" dirty="0" smtClean="0"/>
              <a:t> </a:t>
            </a:r>
            <a:r>
              <a:rPr lang="en-US" dirty="0" err="1" smtClean="0"/>
              <a:t>viven</a:t>
            </a:r>
            <a:r>
              <a:rPr lang="en-US" dirty="0" smtClean="0"/>
              <a:t/>
            </a:r>
            <a:br>
              <a:rPr lang="en-US" dirty="0" smtClean="0"/>
            </a:br>
            <a:r>
              <a:rPr lang="en-US" dirty="0" smtClean="0"/>
              <a:t>La </a:t>
            </a:r>
            <a:r>
              <a:rPr lang="en-US" dirty="0" err="1" smtClean="0"/>
              <a:t>clima</a:t>
            </a:r>
            <a:r>
              <a:rPr lang="en-US" dirty="0" smtClean="0"/>
              <a:t> en los </a:t>
            </a:r>
            <a:r>
              <a:rPr lang="en-US" dirty="0" err="1" smtClean="0"/>
              <a:t>países</a:t>
            </a:r>
            <a:r>
              <a:rPr lang="en-US" dirty="0" smtClean="0"/>
              <a:t/>
            </a:r>
            <a:br>
              <a:rPr lang="en-US" dirty="0" smtClean="0"/>
            </a:br>
            <a:r>
              <a:rPr lang="en-US" dirty="0" smtClean="0"/>
              <a:t>un </a:t>
            </a:r>
            <a:r>
              <a:rPr lang="en-US" dirty="0" err="1" smtClean="0"/>
              <a:t>país</a:t>
            </a:r>
            <a:r>
              <a:rPr lang="en-US" dirty="0" smtClean="0"/>
              <a:t> </a:t>
            </a:r>
            <a:r>
              <a:rPr lang="en-US" dirty="0" err="1" smtClean="0"/>
              <a:t>dondé</a:t>
            </a:r>
            <a:r>
              <a:rPr lang="en-US" dirty="0" smtClean="0"/>
              <a:t> </a:t>
            </a:r>
            <a:r>
              <a:rPr lang="en-US" dirty="0" err="1" smtClean="0"/>
              <a:t>viajan</a:t>
            </a:r>
            <a:r>
              <a:rPr lang="en-US" dirty="0" smtClean="0"/>
              <a:t> </a:t>
            </a:r>
            <a:r>
              <a:rPr lang="en-US" dirty="0" err="1" smtClean="0"/>
              <a:t>y</a:t>
            </a:r>
            <a:r>
              <a:rPr lang="en-US" dirty="0" smtClean="0"/>
              <a:t> </a:t>
            </a:r>
            <a:r>
              <a:rPr lang="en-US" dirty="0" err="1" smtClean="0"/>
              <a:t>qué</a:t>
            </a:r>
            <a:r>
              <a:rPr lang="en-US" dirty="0" smtClean="0"/>
              <a:t> </a:t>
            </a:r>
            <a:r>
              <a:rPr lang="en-US" dirty="0" err="1" smtClean="0"/>
              <a:t>hacen</a:t>
            </a:r>
            <a:r>
              <a:rPr lang="en-US" dirty="0" smtClean="0"/>
              <a:t> </a:t>
            </a:r>
            <a:r>
              <a:rPr lang="en-US" dirty="0" err="1" smtClean="0"/>
              <a:t>allí</a:t>
            </a:r>
            <a:r>
              <a:rPr lang="en-US" dirty="0" smtClean="0"/>
              <a:t/>
            </a:r>
            <a:br>
              <a:rPr lang="en-US" dirty="0" smtClean="0"/>
            </a:br>
            <a:r>
              <a:rPr lang="en-US" dirty="0" err="1" smtClean="0"/>
              <a:t>y</a:t>
            </a:r>
            <a:r>
              <a:rPr lang="en-US" dirty="0" smtClean="0"/>
              <a:t> el </a:t>
            </a:r>
            <a:r>
              <a:rPr lang="en-US" dirty="0" err="1" smtClean="0"/>
              <a:t>estación</a:t>
            </a:r>
            <a:r>
              <a:rPr lang="en-US" dirty="0" smtClean="0"/>
              <a:t> </a:t>
            </a:r>
            <a:r>
              <a:rPr lang="en-US" dirty="0" err="1" smtClean="0"/>
              <a:t>cuando</a:t>
            </a:r>
            <a:r>
              <a:rPr lang="en-US" dirty="0" smtClean="0"/>
              <a:t> lo </a:t>
            </a:r>
            <a:r>
              <a:rPr lang="en-US" dirty="0" err="1" smtClean="0"/>
              <a:t>visitan</a:t>
            </a:r>
            <a:r>
              <a:rPr lang="en-US" dirty="0" smtClean="0"/>
              <a:t/>
            </a:r>
            <a:br>
              <a:rPr lang="en-US" dirty="0" smtClean="0"/>
            </a:br>
            <a:r>
              <a:rPr lang="en-US" dirty="0" smtClean="0"/>
              <a:t>Doc. 7.1</a:t>
            </a:r>
            <a:br>
              <a:rPr lang="en-US" dirty="0" smtClean="0"/>
            </a:br>
            <a:r>
              <a:rPr lang="en-US" dirty="0" smtClean="0"/>
              <a:t/>
            </a:r>
            <a:br>
              <a:rPr lang="en-US" dirty="0" smtClean="0"/>
            </a:br>
            <a:r>
              <a:rPr lang="en-US" dirty="0" smtClean="0"/>
              <a:t/>
            </a:r>
            <a:br>
              <a:rPr lang="en-US" dirty="0" smtClean="0"/>
            </a:b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5874715"/>
          </a:xfrm>
        </p:spPr>
        <p:txBody>
          <a:bodyPr/>
          <a:lstStyle/>
          <a:p>
            <a:r>
              <a:rPr lang="en-US" dirty="0" smtClean="0"/>
              <a:t>Get out you </a:t>
            </a:r>
            <a:r>
              <a:rPr lang="en-US" dirty="0" err="1" smtClean="0"/>
              <a:t>Ipads</a:t>
            </a:r>
            <a:r>
              <a:rPr lang="en-US" dirty="0" smtClean="0"/>
              <a:t> and open up Screen Chomp.</a:t>
            </a:r>
            <a:br>
              <a:rPr lang="en-US" dirty="0" smtClean="0"/>
            </a:br>
            <a:r>
              <a:rPr lang="en-US" dirty="0" smtClean="0"/>
              <a:t>I am going to describe one of the </a:t>
            </a:r>
            <a:r>
              <a:rPr lang="en-US" dirty="0" err="1" smtClean="0"/>
              <a:t>vocab</a:t>
            </a:r>
            <a:r>
              <a:rPr lang="en-US" dirty="0" smtClean="0"/>
              <a:t> words in Spanish, and you will write it in Spanish. The first one to get it wins the round.</a:t>
            </a:r>
            <a:br>
              <a:rPr lang="en-US" dirty="0" smtClean="0"/>
            </a:br>
            <a:r>
              <a:rPr lang="en-US" dirty="0" smtClean="0"/>
              <a:t/>
            </a:r>
            <a:br>
              <a:rPr lang="en-US" dirty="0" smtClean="0"/>
            </a:br>
            <a:r>
              <a:rPr lang="en-US" dirty="0" smtClean="0"/>
              <a:t>Doc. </a:t>
            </a:r>
            <a:r>
              <a:rPr lang="en-US" smtClean="0"/>
              <a:t>7.2</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308422"/>
          </a:xfrm>
        </p:spPr>
        <p:txBody>
          <a:bodyPr>
            <a:normAutofit/>
          </a:bodyPr>
          <a:lstStyle/>
          <a:p>
            <a:r>
              <a:rPr lang="en-US" sz="2800" dirty="0" smtClean="0"/>
              <a:t>En el </a:t>
            </a:r>
            <a:r>
              <a:rPr lang="en-US" sz="2800" dirty="0" err="1" smtClean="0"/>
              <a:t>verano</a:t>
            </a:r>
            <a:r>
              <a:rPr lang="en-US" sz="2800" dirty="0" smtClean="0"/>
              <a:t>, a mi </a:t>
            </a:r>
            <a:r>
              <a:rPr lang="en-US" sz="2800" dirty="0" err="1" smtClean="0"/>
              <a:t>familia</a:t>
            </a:r>
            <a:r>
              <a:rPr lang="en-US" sz="2800" dirty="0" smtClean="0"/>
              <a:t> le </a:t>
            </a:r>
            <a:r>
              <a:rPr lang="en-US" sz="2800" dirty="0" err="1" smtClean="0"/>
              <a:t>gusta</a:t>
            </a:r>
            <a:r>
              <a:rPr lang="en-US" sz="2800" dirty="0" smtClean="0"/>
              <a:t> </a:t>
            </a:r>
            <a:r>
              <a:rPr lang="en-US" sz="2800" dirty="0" err="1" smtClean="0"/>
              <a:t>ir</a:t>
            </a:r>
            <a:r>
              <a:rPr lang="en-US" sz="2800" dirty="0" smtClean="0"/>
              <a:t> a Arica </a:t>
            </a:r>
            <a:r>
              <a:rPr lang="en-US" sz="2800" dirty="0" err="1" smtClean="0"/>
              <a:t>para</a:t>
            </a:r>
            <a:r>
              <a:rPr lang="en-US" sz="2800" dirty="0" smtClean="0"/>
              <a:t> </a:t>
            </a:r>
            <a:r>
              <a:rPr lang="en-US" sz="2800" dirty="0" err="1" smtClean="0"/>
              <a:t>nadar</a:t>
            </a:r>
            <a:r>
              <a:rPr lang="en-US" sz="2800" dirty="0" smtClean="0"/>
              <a:t> </a:t>
            </a:r>
            <a:r>
              <a:rPr lang="en-US" sz="2800" dirty="0" err="1" smtClean="0"/>
              <a:t>porque</a:t>
            </a:r>
            <a:r>
              <a:rPr lang="en-US" sz="2800" dirty="0" smtClean="0"/>
              <a:t> </a:t>
            </a:r>
            <a:r>
              <a:rPr lang="en-US" sz="2800" dirty="0" err="1" smtClean="0"/>
              <a:t>allí</a:t>
            </a:r>
            <a:r>
              <a:rPr lang="en-US" sz="2800" dirty="0" smtClean="0"/>
              <a:t> </a:t>
            </a:r>
            <a:r>
              <a:rPr lang="en-US" sz="2800" dirty="0" err="1" smtClean="0"/>
              <a:t>casi</a:t>
            </a:r>
            <a:r>
              <a:rPr lang="en-US" sz="2800" dirty="0" smtClean="0"/>
              <a:t> </a:t>
            </a:r>
            <a:r>
              <a:rPr lang="en-US" sz="2800" dirty="0" err="1" smtClean="0"/>
              <a:t>nunca</a:t>
            </a:r>
            <a:r>
              <a:rPr lang="en-US" sz="2800" dirty="0" smtClean="0"/>
              <a:t> </a:t>
            </a:r>
            <a:r>
              <a:rPr lang="en-US" sz="2800" dirty="0" err="1" smtClean="0"/>
              <a:t>llueve</a:t>
            </a:r>
            <a:r>
              <a:rPr lang="en-US" sz="2800" dirty="0" smtClean="0"/>
              <a:t>. </a:t>
            </a:r>
            <a:r>
              <a:rPr lang="en-US" sz="2800" dirty="0" err="1" smtClean="0"/>
              <a:t>Siempre</a:t>
            </a:r>
            <a:r>
              <a:rPr lang="en-US" sz="2800" dirty="0" smtClean="0"/>
              <a:t> </a:t>
            </a:r>
            <a:r>
              <a:rPr lang="en-US" sz="2800" dirty="0" err="1" smtClean="0"/>
              <a:t>hace</a:t>
            </a:r>
            <a:r>
              <a:rPr lang="en-US" sz="2800" dirty="0" smtClean="0"/>
              <a:t> sol. </a:t>
            </a:r>
            <a:r>
              <a:rPr lang="en-US" sz="2800" dirty="0" err="1" smtClean="0"/>
              <a:t>Voy</a:t>
            </a:r>
            <a:r>
              <a:rPr lang="en-US" sz="2800" dirty="0" smtClean="0"/>
              <a:t> </a:t>
            </a:r>
            <a:r>
              <a:rPr lang="en-US" sz="2800" dirty="0" err="1" smtClean="0"/>
              <a:t>casi</a:t>
            </a:r>
            <a:r>
              <a:rPr lang="en-US" sz="2800" dirty="0" smtClean="0"/>
              <a:t> </a:t>
            </a:r>
            <a:r>
              <a:rPr lang="en-US" sz="2800" dirty="0" err="1" smtClean="0"/>
              <a:t>todos</a:t>
            </a:r>
            <a:r>
              <a:rPr lang="en-US" sz="2800" dirty="0" smtClean="0"/>
              <a:t> los </a:t>
            </a:r>
            <a:r>
              <a:rPr lang="en-US" sz="2800" dirty="0" err="1" smtClean="0"/>
              <a:t>años</a:t>
            </a:r>
            <a:r>
              <a:rPr lang="en-US" sz="2800" dirty="0" smtClean="0"/>
              <a:t> en </a:t>
            </a:r>
            <a:r>
              <a:rPr lang="en-US" sz="2800" dirty="0" err="1" smtClean="0"/>
              <a:t>febrero</a:t>
            </a:r>
            <a:r>
              <a:rPr lang="en-US" sz="2800" dirty="0" smtClean="0"/>
              <a:t> al Festival </a:t>
            </a:r>
            <a:r>
              <a:rPr lang="en-US" sz="2800" dirty="0" err="1" smtClean="0"/>
              <a:t>Internacional</a:t>
            </a:r>
            <a:r>
              <a:rPr lang="en-US" sz="2800" dirty="0" smtClean="0"/>
              <a:t> de la </a:t>
            </a:r>
            <a:r>
              <a:rPr lang="en-US" sz="2800" dirty="0" err="1" smtClean="0"/>
              <a:t>Cancion</a:t>
            </a:r>
            <a:r>
              <a:rPr lang="en-US" sz="2800" dirty="0" smtClean="0"/>
              <a:t> en </a:t>
            </a:r>
            <a:r>
              <a:rPr lang="en-US" sz="2800" dirty="0" err="1" smtClean="0"/>
              <a:t>Viña</a:t>
            </a:r>
            <a:r>
              <a:rPr lang="en-US" sz="2800" dirty="0" smtClean="0"/>
              <a:t> de Mar. Si no </a:t>
            </a:r>
            <a:r>
              <a:rPr lang="en-US" sz="2800" dirty="0" err="1" smtClean="0"/>
              <a:t>puedo</a:t>
            </a:r>
            <a:r>
              <a:rPr lang="en-US" sz="2800" dirty="0" smtClean="0"/>
              <a:t> </a:t>
            </a:r>
            <a:r>
              <a:rPr lang="en-US" sz="2800" dirty="0" err="1" smtClean="0"/>
              <a:t>ir</a:t>
            </a:r>
            <a:r>
              <a:rPr lang="en-US" sz="2800" dirty="0" smtClean="0"/>
              <a:t>, </a:t>
            </a:r>
            <a:r>
              <a:rPr lang="en-US" sz="2800" dirty="0" err="1" smtClean="0"/>
              <a:t>pongo</a:t>
            </a:r>
            <a:r>
              <a:rPr lang="en-US" sz="2800" dirty="0" smtClean="0"/>
              <a:t> el </a:t>
            </a:r>
            <a:r>
              <a:rPr lang="en-US" sz="2800" dirty="0" err="1" smtClean="0"/>
              <a:t>televisor</a:t>
            </a:r>
            <a:r>
              <a:rPr lang="en-US" sz="2800" dirty="0" smtClean="0"/>
              <a:t> </a:t>
            </a:r>
            <a:r>
              <a:rPr lang="en-US" sz="2800" dirty="0" err="1" smtClean="0"/>
              <a:t>y</a:t>
            </a:r>
            <a:r>
              <a:rPr lang="en-US" sz="2800" dirty="0" smtClean="0"/>
              <a:t> lo </a:t>
            </a:r>
            <a:r>
              <a:rPr lang="en-US" sz="2800" dirty="0" err="1" smtClean="0"/>
              <a:t>veo</a:t>
            </a:r>
            <a:r>
              <a:rPr lang="en-US" sz="2800" dirty="0" smtClean="0"/>
              <a:t> en la </a:t>
            </a:r>
            <a:r>
              <a:rPr lang="en-US" sz="2800" dirty="0" err="1" smtClean="0"/>
              <a:t>sala</a:t>
            </a:r>
            <a:r>
              <a:rPr lang="en-US" sz="2800" dirty="0" smtClean="0"/>
              <a:t> de mi casa.</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endParaRPr lang="en-US" sz="2800" dirty="0"/>
          </a:p>
        </p:txBody>
      </p:sp>
      <p:pic>
        <p:nvPicPr>
          <p:cNvPr id="5" name="Picture 4"/>
          <p:cNvPicPr>
            <a:picLocks noChangeAspect="1"/>
          </p:cNvPicPr>
          <p:nvPr/>
        </p:nvPicPr>
        <p:blipFill>
          <a:blip r:embed="rId2"/>
          <a:stretch>
            <a:fillRect/>
          </a:stretch>
        </p:blipFill>
        <p:spPr>
          <a:xfrm>
            <a:off x="3103957" y="3523393"/>
            <a:ext cx="3302000" cy="24638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El </a:t>
            </a:r>
            <a:r>
              <a:rPr lang="en-US" dirty="0" err="1" smtClean="0"/>
              <a:t>Otoño</a:t>
            </a:r>
            <a:endParaRPr lang="en-US" dirty="0"/>
          </a:p>
        </p:txBody>
      </p:sp>
      <p:sp>
        <p:nvSpPr>
          <p:cNvPr id="4" name="Content Placeholder 3"/>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1530182" y="1600199"/>
            <a:ext cx="6266032" cy="399152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292933"/>
          </a:xfrm>
        </p:spPr>
        <p:txBody>
          <a:bodyPr/>
          <a:lstStyle/>
          <a:p>
            <a:r>
              <a:rPr lang="en-US" sz="2800" dirty="0" smtClean="0"/>
              <a:t>El </a:t>
            </a:r>
            <a:r>
              <a:rPr lang="en-US" sz="2800" dirty="0" err="1" smtClean="0"/>
              <a:t>otoño</a:t>
            </a:r>
            <a:r>
              <a:rPr lang="en-US" sz="2800" dirty="0" smtClean="0"/>
              <a:t> </a:t>
            </a:r>
            <a:r>
              <a:rPr lang="en-US" sz="2800" dirty="0" err="1" smtClean="0"/>
              <a:t>es</a:t>
            </a:r>
            <a:r>
              <a:rPr lang="en-US" sz="2800" dirty="0" smtClean="0"/>
              <a:t> mi </a:t>
            </a:r>
            <a:r>
              <a:rPr lang="en-US" sz="2800" dirty="0" err="1" smtClean="0"/>
              <a:t>estación</a:t>
            </a:r>
            <a:r>
              <a:rPr lang="en-US" sz="2800" dirty="0" smtClean="0"/>
              <a:t> </a:t>
            </a:r>
            <a:r>
              <a:rPr lang="en-US" sz="2800" dirty="0" err="1" smtClean="0"/>
              <a:t>favorita</a:t>
            </a:r>
            <a:r>
              <a:rPr lang="en-US" sz="2800" dirty="0" smtClean="0"/>
              <a:t> </a:t>
            </a:r>
            <a:r>
              <a:rPr lang="en-US" sz="2800" dirty="0" err="1" smtClean="0"/>
              <a:t>porque</a:t>
            </a:r>
            <a:r>
              <a:rPr lang="en-US" sz="2800" dirty="0" smtClean="0"/>
              <a:t> no </a:t>
            </a:r>
            <a:r>
              <a:rPr lang="en-US" sz="2800" dirty="0" err="1" smtClean="0"/>
              <a:t>hace</a:t>
            </a:r>
            <a:r>
              <a:rPr lang="en-US" sz="2800" dirty="0" smtClean="0"/>
              <a:t> mucho </a:t>
            </a:r>
            <a:r>
              <a:rPr lang="en-US" sz="2800" dirty="0" err="1" smtClean="0"/>
              <a:t>calor</a:t>
            </a:r>
            <a:r>
              <a:rPr lang="en-US" sz="2800" dirty="0" smtClean="0"/>
              <a:t>. En </a:t>
            </a:r>
            <a:r>
              <a:rPr lang="en-US" sz="2800" dirty="0" err="1" smtClean="0"/>
              <a:t>cambio</a:t>
            </a:r>
            <a:r>
              <a:rPr lang="en-US" sz="2800" dirty="0" smtClean="0"/>
              <a:t> </a:t>
            </a:r>
            <a:r>
              <a:rPr lang="en-US" sz="2800" dirty="0" err="1" smtClean="0"/>
              <a:t>mis</a:t>
            </a:r>
            <a:r>
              <a:rPr lang="en-US" sz="2800" dirty="0" smtClean="0"/>
              <a:t> padres </a:t>
            </a:r>
            <a:r>
              <a:rPr lang="en-US" sz="2800" dirty="0" err="1" smtClean="0"/>
              <a:t>prefirenen</a:t>
            </a:r>
            <a:r>
              <a:rPr lang="en-US" sz="2800" dirty="0" smtClean="0"/>
              <a:t> el </a:t>
            </a:r>
            <a:r>
              <a:rPr lang="en-US" sz="2800" dirty="0" err="1" smtClean="0"/>
              <a:t>verano</a:t>
            </a:r>
            <a:r>
              <a:rPr lang="en-US" sz="2800" dirty="0" smtClean="0"/>
              <a:t>, </a:t>
            </a:r>
            <a:r>
              <a:rPr lang="en-US" sz="2800" dirty="0" err="1" smtClean="0"/>
              <a:t>cuando</a:t>
            </a:r>
            <a:r>
              <a:rPr lang="en-US" sz="2800" dirty="0" smtClean="0"/>
              <a:t> </a:t>
            </a:r>
            <a:r>
              <a:rPr lang="en-US" sz="2800" dirty="0" err="1" smtClean="0"/>
              <a:t>tampoco</a:t>
            </a:r>
            <a:r>
              <a:rPr lang="en-US" sz="2800" dirty="0" smtClean="0"/>
              <a:t> </a:t>
            </a:r>
            <a:r>
              <a:rPr lang="en-US" sz="2800" dirty="0" err="1" smtClean="0"/>
              <a:t>hace</a:t>
            </a:r>
            <a:r>
              <a:rPr lang="en-US" sz="2800" dirty="0" smtClean="0"/>
              <a:t> mucho </a:t>
            </a:r>
            <a:r>
              <a:rPr lang="en-US" sz="2800" dirty="0" err="1" smtClean="0"/>
              <a:t>calor</a:t>
            </a:r>
            <a:r>
              <a:rPr lang="en-US" sz="2800" dirty="0" smtClean="0"/>
              <a:t>. En el </a:t>
            </a:r>
            <a:r>
              <a:rPr lang="en-US" sz="2800" dirty="0" err="1" smtClean="0"/>
              <a:t>otoño</a:t>
            </a:r>
            <a:r>
              <a:rPr lang="en-US" sz="2800" dirty="0" smtClean="0"/>
              <a:t> mi </a:t>
            </a:r>
            <a:r>
              <a:rPr lang="en-US" sz="2800" dirty="0" err="1" smtClean="0"/>
              <a:t>hermano</a:t>
            </a:r>
            <a:r>
              <a:rPr lang="en-US" sz="2800" dirty="0" smtClean="0"/>
              <a:t> </a:t>
            </a:r>
            <a:r>
              <a:rPr lang="en-US" sz="2800" dirty="0" err="1" smtClean="0"/>
              <a:t>y</a:t>
            </a:r>
            <a:r>
              <a:rPr lang="en-US" sz="2800" dirty="0" smtClean="0"/>
              <a:t> </a:t>
            </a:r>
            <a:r>
              <a:rPr lang="en-US" sz="2800" dirty="0" err="1" smtClean="0"/>
              <a:t>yo</a:t>
            </a:r>
            <a:r>
              <a:rPr lang="en-US" sz="2800" dirty="0" smtClean="0"/>
              <a:t> </a:t>
            </a:r>
            <a:r>
              <a:rPr lang="en-US" sz="2800" dirty="0" err="1" smtClean="0"/>
              <a:t>podemos</a:t>
            </a:r>
            <a:r>
              <a:rPr lang="en-US" sz="2800" dirty="0" smtClean="0"/>
              <a:t> </a:t>
            </a:r>
            <a:r>
              <a:rPr lang="en-US" sz="2800" dirty="0" err="1" smtClean="0"/>
              <a:t>jugar</a:t>
            </a:r>
            <a:r>
              <a:rPr lang="en-US" sz="2800" dirty="0" smtClean="0"/>
              <a:t> al </a:t>
            </a:r>
            <a:r>
              <a:rPr lang="en-US" sz="2800" dirty="0" err="1" smtClean="0"/>
              <a:t>fútbol</a:t>
            </a:r>
            <a:r>
              <a:rPr lang="en-US" sz="2800" dirty="0" smtClean="0"/>
              <a:t> </a:t>
            </a:r>
            <a:r>
              <a:rPr lang="en-US" sz="2800" dirty="0" err="1" smtClean="0"/>
              <a:t>y</a:t>
            </a:r>
            <a:r>
              <a:rPr lang="en-US" sz="2800" dirty="0" smtClean="0"/>
              <a:t> </a:t>
            </a:r>
            <a:r>
              <a:rPr lang="en-US" sz="2800" dirty="0" err="1" smtClean="0"/>
              <a:t>tenis</a:t>
            </a:r>
            <a:r>
              <a:rPr lang="en-US" sz="2800" dirty="0" smtClean="0"/>
              <a:t>, </a:t>
            </a:r>
            <a:r>
              <a:rPr lang="en-US" sz="2800" dirty="0" err="1" smtClean="0"/>
              <a:t>pero</a:t>
            </a:r>
            <a:r>
              <a:rPr lang="en-US" sz="2800" dirty="0" smtClean="0"/>
              <a:t> </a:t>
            </a:r>
            <a:r>
              <a:rPr lang="en-US" sz="2800" dirty="0" err="1" smtClean="0"/>
              <a:t>tenemos</a:t>
            </a:r>
            <a:r>
              <a:rPr lang="en-US" sz="2800" dirty="0" smtClean="0"/>
              <a:t> </a:t>
            </a:r>
            <a:r>
              <a:rPr lang="en-US" sz="2800" dirty="0" err="1" smtClean="0"/>
              <a:t>otros</a:t>
            </a:r>
            <a:r>
              <a:rPr lang="en-US" sz="2800" dirty="0" smtClean="0"/>
              <a:t> </a:t>
            </a:r>
            <a:r>
              <a:rPr lang="en-US" sz="2800" dirty="0" err="1" smtClean="0"/>
              <a:t>pasatiempos</a:t>
            </a:r>
            <a:r>
              <a:rPr lang="en-US" sz="2800" dirty="0" smtClean="0"/>
              <a:t> </a:t>
            </a:r>
            <a:r>
              <a:rPr lang="en-US" sz="2800" dirty="0" err="1" smtClean="0"/>
              <a:t>también</a:t>
            </a:r>
            <a:r>
              <a:rPr lang="en-US" sz="2800" dirty="0" smtClean="0"/>
              <a:t>.</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endParaRPr lang="en-US" sz="2800" dirty="0"/>
          </a:p>
        </p:txBody>
      </p:sp>
      <p:pic>
        <p:nvPicPr>
          <p:cNvPr id="3" name="Picture 2"/>
          <p:cNvPicPr>
            <a:picLocks noChangeAspect="1"/>
          </p:cNvPicPr>
          <p:nvPr/>
        </p:nvPicPr>
        <p:blipFill>
          <a:blip r:embed="rId2"/>
          <a:stretch>
            <a:fillRect/>
          </a:stretch>
        </p:blipFill>
        <p:spPr>
          <a:xfrm>
            <a:off x="3426234" y="3094310"/>
            <a:ext cx="2211566" cy="304787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El </a:t>
            </a:r>
            <a:r>
              <a:rPr lang="en-US" dirty="0" err="1" smtClean="0"/>
              <a:t>Invierno</a:t>
            </a:r>
            <a:endParaRPr lang="en-US" dirty="0"/>
          </a:p>
        </p:txBody>
      </p:sp>
      <p:sp>
        <p:nvSpPr>
          <p:cNvPr id="4" name="Content Placeholder 3"/>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1754141" y="1600200"/>
            <a:ext cx="5866217" cy="3903701"/>
          </a:xfrm>
          <a:prstGeom prst="rect">
            <a:avLst/>
          </a:prstGeom>
        </p:spPr>
      </p:pic>
    </p:spTree>
  </p:cSld>
  <p:clrMapOvr>
    <a:masterClrMapping/>
  </p:clrMapOvr>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2F1F58"/>
      </a:dk2>
      <a:lt2>
        <a:srgbClr val="B7A9E0"/>
      </a:lt2>
      <a:accent1>
        <a:srgbClr val="8C73D0"/>
      </a:accent1>
      <a:accent2>
        <a:srgbClr val="C2E8C4"/>
      </a:accent2>
      <a:accent3>
        <a:srgbClr val="C5A6E8"/>
      </a:accent3>
      <a:accent4>
        <a:srgbClr val="B45EC7"/>
      </a:accent4>
      <a:accent5>
        <a:srgbClr val="9FDAFB"/>
      </a:accent5>
      <a:accent6>
        <a:srgbClr val="C55742"/>
      </a:accent6>
      <a:hlink>
        <a:srgbClr val="744AE0"/>
      </a:hlink>
      <a:folHlink>
        <a:srgbClr val="8D8AD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516</TotalTime>
  <Words>939</Words>
  <Application>Microsoft Macintosh PowerPoint</Application>
  <PresentationFormat>On-screen Show (4:3)</PresentationFormat>
  <Paragraphs>80</Paragraphs>
  <Slides>55</Slides>
  <Notes>0</Notes>
  <HiddenSlides>0</HiddenSlides>
  <MMClips>0</MMClips>
  <ScaleCrop>false</ScaleCrop>
  <HeadingPairs>
    <vt:vector size="4" baseType="variant">
      <vt:variant>
        <vt:lpstr>Design Template</vt:lpstr>
      </vt:variant>
      <vt:variant>
        <vt:i4>1</vt:i4>
      </vt:variant>
      <vt:variant>
        <vt:lpstr>Slide Titles</vt:lpstr>
      </vt:variant>
      <vt:variant>
        <vt:i4>55</vt:i4>
      </vt:variant>
    </vt:vector>
  </HeadingPairs>
  <TitlesOfParts>
    <vt:vector size="56" baseType="lpstr">
      <vt:lpstr>Office Theme</vt:lpstr>
      <vt:lpstr>Los estaciones</vt:lpstr>
      <vt:lpstr>In groups of 3, take out your Ipads and bring up the powerpoint. Each group will get a season and read the paragraph. Look up the words you do not know and present them to the class.</vt:lpstr>
      <vt:lpstr>La Primavera </vt:lpstr>
      <vt:lpstr>Me gusta ir a Viña del Mar en la primavera, porque puedo salir a patinar o a dar un paseo por la playa. También me gusta mucho montar en bicicleta y casi siempre soy la primera de las muchachas cuando hay competencias. Es mi estación favorita y hay muchas flores por todos lados.          </vt:lpstr>
      <vt:lpstr>El Verano</vt:lpstr>
      <vt:lpstr>En el verano, a mi familia le gusta ir a Arica para nadar porque allí casi nunca llueve. Siempre hace sol. Voy casi todos los años en febrero al Festival Internacional de la Cancion en Viña de Mar. Si no puedo ir, pongo el televisor y lo veo en la sala de mi casa.       </vt:lpstr>
      <vt:lpstr>El Otoño</vt:lpstr>
      <vt:lpstr>El otoño es mi estación favorita porque no hace mucho calor. En cambio mis padres prefirenen el verano, cuando tampoco hace mucho calor. En el otoño mi hermano y yo podemos jugar al fútbol y tenis, pero tenemos otros pasatiempos también.        </vt:lpstr>
      <vt:lpstr>El Invierno</vt:lpstr>
      <vt:lpstr>Esquiar es mi deporte favorito. En el invierno simpre puedo ir a esquiar o a patinar sobre hielo. Bueno, casi siempre, A veces hace frío o nieva mucho. Mi familia y yo vivimos en Santiago. Los fines de semana nos gusta ir a Farellones. Este lugar está a una hora más o menos de la capital. En invierno, vamos a Portillo que está más lejos. ¡Es un lugar excelente para esquirar!       </vt:lpstr>
      <vt:lpstr>Slide 11</vt:lpstr>
      <vt:lpstr>2 new irregular verbs…  fill out your verb sheets</vt:lpstr>
      <vt:lpstr>    Dar- to give Yo doy  Nosotros damos Tú das Vosotros dais Él,Ella/Ud. da Ellos/Ellas/Uds. dan</vt:lpstr>
      <vt:lpstr>   Poner- to put, to set, to turn on Yo pongo  Nosotros ponemos Tú pones Vosotros ponéis Él,Ella/Ud. pone Ellos/Ellas/Uds. Ponen </vt:lpstr>
      <vt:lpstr>Verb review       </vt:lpstr>
      <vt:lpstr>   ¿Qué temperatura hace?  Doc. 7</vt:lpstr>
      <vt:lpstr>Hace 85 grados</vt:lpstr>
      <vt:lpstr>Hace viento</vt:lpstr>
      <vt:lpstr>Hace fresco</vt:lpstr>
      <vt:lpstr>Hay neblina</vt:lpstr>
      <vt:lpstr>Está nublado</vt:lpstr>
      <vt:lpstr>Está soleado/Hace sol</vt:lpstr>
      <vt:lpstr>La lluvia</vt:lpstr>
      <vt:lpstr>Llueve </vt:lpstr>
      <vt:lpstr>La nieve</vt:lpstr>
      <vt:lpstr>nieva</vt:lpstr>
      <vt:lpstr>Hace frío</vt:lpstr>
      <vt:lpstr>Hace calor</vt:lpstr>
      <vt:lpstr>Hace buen tiempo</vt:lpstr>
      <vt:lpstr>Hace mal tiempo</vt:lpstr>
      <vt:lpstr>La temperatura máxima  La temperatura mínima</vt:lpstr>
      <vt:lpstr>Using the vocabulary from the journal entries and the weather words, write your own journal entry saying what you like to do each season when the weather is a specific way. Then switch with the person next to you, and they will present your answers to the class.</vt:lpstr>
      <vt:lpstr>Ordinal numbers  relax, it just sounds fancy…</vt:lpstr>
      <vt:lpstr>Slide 34</vt:lpstr>
      <vt:lpstr>1-Primero 2-Segundo 3-Tercero 4-Cuarto 5-Quinto 6-Sexto 7-Séptimo 8-Octavo 9-Noveno 10-Décimo</vt:lpstr>
      <vt:lpstr>Some rules: 1. When primero and tercero appear before a masculine, singular noun, they are shortened to primer and tercer ex. Rico es el primer muchacho aquí Domingo es el tercer muchacho aquí.</vt:lpstr>
      <vt:lpstr>Some rules: 1. When primero and tercero appear before a masculine, singular noun, they are shortened to primer and tercer ex. Rico es el primer muchacho aquí Domingo es el tercer muchacho aquí.  2. Ordinal numbers ending in o, a, os, and as are abbreviated by putting those letters next to the appropriate number Ex.   Rico es el 1° muchacho aquí </vt:lpstr>
      <vt:lpstr>Qué quehaceres necesitan hacer quando vuelven a sus casas? Qué necesitan hacer primero? Segundo? Tercero?</vt:lpstr>
      <vt:lpstr>El mundo</vt:lpstr>
      <vt:lpstr>El país</vt:lpstr>
      <vt:lpstr>El estado</vt:lpstr>
      <vt:lpstr>La ciudad (la ciudad de Nueva York)</vt:lpstr>
      <vt:lpstr>La capital</vt:lpstr>
      <vt:lpstr>El norte</vt:lpstr>
      <vt:lpstr>El este</vt:lpstr>
      <vt:lpstr>El sur</vt:lpstr>
      <vt:lpstr>El oeste</vt:lpstr>
      <vt:lpstr>La tierra</vt:lpstr>
      <vt:lpstr>El agua</vt:lpstr>
      <vt:lpstr>El aire</vt:lpstr>
      <vt:lpstr>La planta</vt:lpstr>
      <vt:lpstr>El sol</vt:lpstr>
      <vt:lpstr>La luna</vt:lpstr>
      <vt:lpstr>  On the picture of the world, mark it using our new vocab:  los puntos cardinales vocabulario geográfico dondé viven La clima en los países un país dondé viajan y qué hacen allí y el estación cuando lo visitan Doc. 7.1   </vt:lpstr>
      <vt:lpstr>Get out you Ipads and open up Screen Chomp. I am going to describe one of the vocab words in Spanish, and you will write it in Spanish. The first one to get it wins the round.  Doc. 7.2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Primavera </dc:title>
  <dc:creator>Frankel Jewish Academy</dc:creator>
  <cp:lastModifiedBy>Frankel Jewish Academy</cp:lastModifiedBy>
  <cp:revision>18</cp:revision>
  <dcterms:created xsi:type="dcterms:W3CDTF">2012-02-14T18:30:01Z</dcterms:created>
  <dcterms:modified xsi:type="dcterms:W3CDTF">2012-02-14T18:36:22Z</dcterms:modified>
</cp:coreProperties>
</file>